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86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61B28-8CF2-404A-8A57-0B78DCDDF8CB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58354-BCCF-4BD1-A0AB-07DD734F5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3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71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C0064-40CD-4CDB-A0FD-405A970B9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DB102-A954-4467-8FC1-019D196B7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A64AD-5D14-467A-A315-620B05FD3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1D6EE-A37A-48E6-A771-274FB073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9F138-8180-4089-B1A9-5A1004CC0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29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050C4-FB69-40AD-94B2-3F8167DC4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DCB4E-C8A2-4F70-9AD6-F35088848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79A1-913E-458E-A7FF-2C570D90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0956A-C0F1-46E4-AE2C-D38EAC17A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E5191-0D11-4FF9-A705-16EA91F0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02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758758-6711-48B8-9258-FF23407F2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F1C72-367C-4E09-91D5-A98B25407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A6A82-A280-4FB6-AA77-82ACF8AF4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5659E-3455-4701-AB65-1F34F1EA6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7AC47-5B22-4BCF-B6DE-B11ECEAD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5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F02A-02ED-4FF1-BEF1-334920E0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5BC4A-A77A-41B8-B99A-678F27FA8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21D6B-2743-4EA1-B101-DA6BADB30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CCDE9-AE37-4809-B562-A2EB4543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58964-2177-4C18-BD52-3B93B627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9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2F737-0673-464D-8D22-13E981AE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62CA2-504F-4EF9-90C1-569E35550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93FCF-8B83-4E66-B34C-14A3C6793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38184-A221-4772-B327-82F86842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A8C85-1316-4974-B76B-50F9CBFE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339C7-50D2-4668-A764-DADB250EB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93435-A3A8-4A96-8AD9-88FC51864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6D5EB-93C5-4825-8F01-A6F03A982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B3144-818A-4669-B79F-E8F8B333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B6FC3-4E95-46F2-B3E8-77F3B35B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BAC9F-68F3-4841-A63C-AEBE6C35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81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88AA-DBCE-479C-AC5C-5FAE1D6A0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40B81-200A-45CC-8021-2E71D1615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BC4641-F686-4277-A262-5092F77EC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75AAF-81E4-4AD6-ABD8-ECD393CE4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202E2-9FEE-4AB6-B70C-53029E5B3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C4043-A31E-4974-9B01-AC4B4B441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85097F-686E-4A35-82CB-4C4BCEED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AA1163-045F-43E1-B4F2-CA8EDA3A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2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25B9-0BD3-4C71-80FA-037221A4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1E5CE-A2C2-4E23-81F4-4771B0B22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31FDF-237C-4289-9249-DE8A7BD1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B2253-4F5C-4A48-893B-6CCB7472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8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4530D-6A55-4BEA-972F-7BE78225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6B09D-D687-49E8-8771-8F6BEDA2D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9C-C113-439A-8459-6937FF077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0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1480-4359-43A7-92BA-CE489739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AC175-7ABA-4A74-92DF-A1835166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DDF04-96C5-451A-A88A-ACAE2F194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284E2-5494-4FE0-ACFF-C23DD393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A4CEA-4484-4738-938E-BE21780C8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DF378-1E08-4B23-8B11-6F1BEF30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02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AD5C-3C33-4EA7-BA04-925FC56C3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27FC86-7F73-4E12-AD62-5816F1405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6EB5D-32B2-4ED4-B4C6-1D55256F3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B0A89-1A2F-48C9-96DB-99A89C655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0413F-7DCA-4DE3-8B20-DC6B4804E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51C45-4BAF-4B43-8637-5A92AA2F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8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0D5FE4-B3F7-429B-BAB8-6DFD6A63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14364-A87A-40F1-8FE5-CC7C635BB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6486F-CB7D-4A38-97CA-C18A889F1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FC1F-AF29-48F8-B78A-E2336D14C507}" type="datetimeFigureOut">
              <a:rPr lang="en-GB" smtClean="0"/>
              <a:t>14/10/2020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4062C-A848-478C-BF56-213832AE0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53CAD-7171-4515-966C-BD21A9375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23E3A-6275-4945-AF8D-798C4AD2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41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hs.uk/conditions/coronavirus-covid-19/symptoms/coronavirus-in-children/" TargetMode="External"/><Relationship Id="rId3" Type="http://schemas.openxmlformats.org/officeDocument/2006/relationships/hyperlink" Target="https://www.nhs.uk/conditions/coronavirus-covid-19/testing-and-tracing/what-your-test-result-means/" TargetMode="External"/><Relationship Id="rId7" Type="http://schemas.openxmlformats.org/officeDocument/2006/relationships/hyperlink" Target="https://www.nhs.uk/conditions/coronavirus-covid-19/symptoms/coronavirus-in-children/" TargetMode="External"/><Relationship Id="rId12" Type="http://schemas.openxmlformats.org/officeDocument/2006/relationships/hyperlink" Target="https://www.nhs.uk/conditions/coronavirus-covid-19/testing-and-tracing/get-a-test-to-check-if-you-have-coronaviru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111.nhs.uk/" TargetMode="External"/><Relationship Id="rId11" Type="http://schemas.openxmlformats.org/officeDocument/2006/relationships/hyperlink" Target="https://www.gov.uk/government/publications/coronavirus-covid-19-guidance-on-isolation-for-residential-educational-settings/coronavirus-covid-19-guidance-on-isolation-for-residential-educational-settings" TargetMode="External"/><Relationship Id="rId5" Type="http://schemas.openxmlformats.org/officeDocument/2006/relationships/hyperlink" Target="https://www.barnet.gov.uk/coronavirus-covid-19-latest-information-and-advice/nhs-test-and-trace-service#title-1" TargetMode="External"/><Relationship Id="rId10" Type="http://schemas.openxmlformats.org/officeDocument/2006/relationships/hyperlink" Target="https://www.gov.uk/government/publications/covid-19-decontamination-in-non-healthcare-settings/covid-19-decontamination-in-non-healthcare-settings" TargetMode="External"/><Relationship Id="rId4" Type="http://schemas.openxmlformats.org/officeDocument/2006/relationships/hyperlink" Target="https://www.gov.uk/government/publications/covid-19-stay-at-home-guidance/stay-at-home-guidance-for-households-with-possible-coronavirus-covid-19-infection" TargetMode="External"/><Relationship Id="rId9" Type="http://schemas.openxmlformats.org/officeDocument/2006/relationships/hyperlink" Target="https://assets.publishing.service.gov.uk/government/uploads/system/uploads/attachment_data/file/918924/Symptomtic_children_action_list_SCHOOLS_FINAL_17-0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64169" y="3198128"/>
            <a:ext cx="5546922" cy="3659872"/>
          </a:xfrm>
          <a:prstGeom prst="roundRect">
            <a:avLst/>
          </a:prstGeom>
          <a:solidFill>
            <a:srgbClr val="00AE9E"/>
          </a:solidFill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/>
              <a:t>If an individual has a </a:t>
            </a:r>
            <a:r>
              <a:rPr lang="en-GB" sz="1400" b="1" dirty="0"/>
              <a:t>negative test </a:t>
            </a:r>
            <a:r>
              <a:rPr lang="en-GB" sz="1400" dirty="0"/>
              <a:t>they can normally stop self isolating before 10 day as long as: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feel well/are well – if they feel unwell they must stay at home until they feel better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have not had a fever, diarrhoea, or vomiting for at least 48 hours</a:t>
            </a:r>
            <a:endParaRPr lang="en-GB" sz="1400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everyone they live with who has symptoms tests negative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everyone in their support bubble who has symptoms tests negative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were not told to self-isolate by NHS Test and Trace or your school (as they have been a contact of someone with COVID-19).*</a:t>
            </a:r>
            <a:r>
              <a:rPr lang="en-GB" sz="1000" dirty="0"/>
              <a:t> </a:t>
            </a:r>
          </a:p>
          <a:p>
            <a:r>
              <a:rPr lang="en-GB" sz="1000" dirty="0"/>
              <a:t>*Anyone who has been advised to isolate due to contact with someone with COVID-19 must self-isolate for the full time period stipulated by NHS Test and Trace/the LCRC/the DofE regardless of whether they test negative within this time. </a:t>
            </a:r>
          </a:p>
          <a:p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Further information about test results can be found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here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5684041" y="231043"/>
            <a:ext cx="463485" cy="59642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400" dirty="0"/>
          </a:p>
        </p:txBody>
      </p:sp>
      <p:sp>
        <p:nvSpPr>
          <p:cNvPr id="11" name="Down Arrow 10"/>
          <p:cNvSpPr/>
          <p:nvPr/>
        </p:nvSpPr>
        <p:spPr bwMode="auto">
          <a:xfrm rot="19254294">
            <a:off x="7097217" y="2436899"/>
            <a:ext cx="463485" cy="1065545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400" dirty="0"/>
          </a:p>
        </p:txBody>
      </p:sp>
      <p:sp>
        <p:nvSpPr>
          <p:cNvPr id="12" name="Down Arrow 11"/>
          <p:cNvSpPr/>
          <p:nvPr/>
        </p:nvSpPr>
        <p:spPr bwMode="auto">
          <a:xfrm rot="2521235">
            <a:off x="4066806" y="2363249"/>
            <a:ext cx="463485" cy="1219789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400" dirty="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1050758" y="2744085"/>
            <a:ext cx="2558927" cy="4022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600" b="1" dirty="0"/>
              <a:t>Test negative for COVID-19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7965897" y="2827037"/>
            <a:ext cx="2574283" cy="41920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</a:rPr>
              <a:t>Test positive for COVID-19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7965897" y="1975685"/>
            <a:ext cx="4129424" cy="738604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GB" sz="1050" b="1" dirty="0">
                <a:solidFill>
                  <a:prstClr val="black"/>
                </a:solidFill>
              </a:rPr>
              <a:t>Normally close contacts from the setting do </a:t>
            </a:r>
            <a:r>
              <a:rPr lang="en-GB" sz="1050" b="1" u="sng" dirty="0">
                <a:solidFill>
                  <a:prstClr val="black"/>
                </a:solidFill>
              </a:rPr>
              <a:t>NOT</a:t>
            </a:r>
            <a:r>
              <a:rPr lang="en-GB" sz="1050" b="1" dirty="0">
                <a:solidFill>
                  <a:prstClr val="black"/>
                </a:solidFill>
              </a:rPr>
              <a:t> need to isolate until the test result is available </a:t>
            </a:r>
            <a:r>
              <a:rPr lang="en-GB" sz="1050" dirty="0">
                <a:solidFill>
                  <a:prstClr val="black"/>
                </a:solidFill>
              </a:rPr>
              <a:t>– however if you have any questions/concerns please contact the Barnet Public Health Team to discuss (via the on call public health rota) </a:t>
            </a:r>
            <a:endParaRPr lang="en-GB" sz="105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147526" y="5649113"/>
            <a:ext cx="5872677" cy="764637"/>
          </a:xfrm>
          <a:prstGeom prst="roundRect">
            <a:avLst>
              <a:gd name="adj" fmla="val 0"/>
            </a:avLst>
          </a:prstGeom>
          <a:solidFill>
            <a:srgbClr val="00AE9E"/>
          </a:solidFill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200" dirty="0"/>
              <a:t>**Please remember that the on call consultant may be on another call. If they do not answer please leave a message (clearly stating your telephone number and your school name). Please ensure you contact the consultant who is on call for the date and time you are calling/emailing.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 flipV="1">
            <a:off x="7419205" y="1795144"/>
            <a:ext cx="360879" cy="1805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entagon 18"/>
          <p:cNvSpPr/>
          <p:nvPr/>
        </p:nvSpPr>
        <p:spPr bwMode="auto">
          <a:xfrm>
            <a:off x="1" y="0"/>
            <a:ext cx="4079191" cy="1240048"/>
          </a:xfrm>
          <a:prstGeom prst="homePlate">
            <a:avLst/>
          </a:prstGeom>
          <a:solidFill>
            <a:srgbClr val="00AE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8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2400" b="1" dirty="0"/>
              <a:t>What to do if you have a possible or confirmed case of COVID-19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874624" y="3382135"/>
            <a:ext cx="5145579" cy="2176020"/>
          </a:xfrm>
          <a:prstGeom prst="roundRect">
            <a:avLst/>
          </a:prstGeom>
          <a:solidFill>
            <a:srgbClr val="00AE9E"/>
          </a:solidFill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600" b="1" dirty="0"/>
              <a:t>If the test is </a:t>
            </a:r>
            <a:r>
              <a:rPr lang="en-GB" sz="1600" b="1" dirty="0">
                <a:solidFill>
                  <a:schemeClr val="tx1"/>
                </a:solidFill>
              </a:rPr>
              <a:t>positive:</a:t>
            </a:r>
          </a:p>
          <a:p>
            <a:pPr marL="342882" indent="-342882">
              <a:buFont typeface="+mj-lt"/>
              <a:buAutoNum type="arabicPeriod"/>
            </a:pPr>
            <a:r>
              <a:rPr lang="en-GB" sz="1600" b="1" dirty="0"/>
              <a:t>Follow the LCRC process flow chart for your school from the LCRCs schools resource pack to undertake a risk assessment.</a:t>
            </a:r>
          </a:p>
          <a:p>
            <a:pPr marL="342882" indent="-342882">
              <a:buFont typeface="+mj-lt"/>
              <a:buAutoNum type="arabicPeriod"/>
            </a:pPr>
            <a:r>
              <a:rPr lang="en-GB" sz="1600" b="1" dirty="0"/>
              <a:t>Where necessary contact the DfE helpline or the LCRC (as advised in the LCRC process flow chart).</a:t>
            </a:r>
          </a:p>
          <a:p>
            <a:pPr marL="342882" indent="-342882">
              <a:buFont typeface="+mj-lt"/>
              <a:buAutoNum type="arabicPeriod"/>
            </a:pPr>
            <a:r>
              <a:rPr lang="en-GB" sz="1600" b="1" dirty="0"/>
              <a:t>C</a:t>
            </a:r>
            <a:r>
              <a:rPr lang="en-GB" sz="1600" dirty="0"/>
              <a:t>all Barnet Council Public Health via the public health on call rota to report the case(s). **</a:t>
            </a:r>
          </a:p>
          <a:p>
            <a:endParaRPr lang="en-GB" sz="1200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681726" y="807194"/>
            <a:ext cx="4026358" cy="2270717"/>
          </a:xfrm>
          <a:prstGeom prst="roundRect">
            <a:avLst/>
          </a:prstGeom>
          <a:solidFill>
            <a:srgbClr val="00AE9E"/>
          </a:solidFill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600" dirty="0"/>
              <a:t>Setting advises affected individual to </a:t>
            </a:r>
            <a:r>
              <a:rPr lang="en-GB" sz="1600" b="1" dirty="0"/>
              <a:t>self-isolate for 10 days </a:t>
            </a:r>
            <a:r>
              <a:rPr lang="en-GB" sz="1600" dirty="0"/>
              <a:t>in line with national </a:t>
            </a:r>
            <a:r>
              <a:rPr lang="en-GB" sz="1600" dirty="0">
                <a:hlinkClick r:id="rId4"/>
              </a:rPr>
              <a:t>guidance</a:t>
            </a:r>
            <a:r>
              <a:rPr lang="en-GB" sz="1600" dirty="0"/>
              <a:t> and </a:t>
            </a:r>
            <a:r>
              <a:rPr lang="en-GB" sz="1600" b="1" dirty="0">
                <a:hlinkClick r:id="rId5"/>
              </a:rPr>
              <a:t>get tested </a:t>
            </a:r>
            <a:r>
              <a:rPr lang="en-GB" sz="1600" dirty="0"/>
              <a:t>as soon as </a:t>
            </a:r>
            <a:r>
              <a:rPr lang="en-GB" sz="1200" dirty="0"/>
              <a:t>possible </a:t>
            </a:r>
            <a:r>
              <a:rPr lang="en-GB" sz="1600" b="1" u="sng" dirty="0">
                <a:solidFill>
                  <a:schemeClr val="tx1"/>
                </a:solidFill>
              </a:rPr>
              <a:t>Household to isolate for 14 days</a:t>
            </a:r>
            <a:r>
              <a:rPr lang="en-GB" sz="1600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en-GB" sz="1600" dirty="0">
              <a:solidFill>
                <a:srgbClr val="FF0000"/>
              </a:solidFill>
            </a:endParaRPr>
          </a:p>
          <a:p>
            <a:pPr algn="ctr"/>
            <a:r>
              <a:rPr lang="en-GB" sz="1200" b="1" dirty="0"/>
              <a:t>If medical concerns: </a:t>
            </a:r>
            <a:r>
              <a:rPr lang="en-GB" sz="1200" dirty="0"/>
              <a:t>advise to seek medical help by calling  111 or calling their GP (for children/adults  of any age), visiting </a:t>
            </a:r>
            <a:r>
              <a:rPr lang="en-GB" sz="1200" dirty="0">
                <a:hlinkClick r:id="rId6"/>
              </a:rPr>
              <a:t>111 online </a:t>
            </a:r>
            <a:r>
              <a:rPr lang="en-GB" sz="1200" dirty="0"/>
              <a:t>(if aged 5 or over), or in an emergency dialling 999.  General medical advice about COVID and children can be found </a:t>
            </a:r>
            <a:r>
              <a:rPr lang="en-GB" sz="1200" dirty="0">
                <a:hlinkClick r:id="rId7"/>
              </a:rPr>
              <a:t>here</a:t>
            </a:r>
            <a:r>
              <a:rPr lang="en-GB" sz="1200" dirty="0"/>
              <a:t>.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4465893" y="2"/>
            <a:ext cx="2953312" cy="495572"/>
          </a:xfrm>
          <a:prstGeom prst="roundRect">
            <a:avLst/>
          </a:prstGeom>
          <a:solidFill>
            <a:srgbClr val="00AE9E"/>
          </a:solidFill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b="1" dirty="0"/>
              <a:t>Setting is informed that an individual has symptoms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E448CC-E1E8-483E-923F-02E2F4AA2648}"/>
              </a:ext>
            </a:extLst>
          </p:cNvPr>
          <p:cNvSpPr/>
          <p:nvPr/>
        </p:nvSpPr>
        <p:spPr>
          <a:xfrm rot="10800000" flipH="1" flipV="1">
            <a:off x="6217919" y="6504708"/>
            <a:ext cx="5877401" cy="279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If you have any general non-urgent queries about this document please email publichealth@barnet.gov.uk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69879A-13B1-4530-85E2-4497A6E24FC8}"/>
              </a:ext>
            </a:extLst>
          </p:cNvPr>
          <p:cNvSpPr txBox="1"/>
          <p:nvPr/>
        </p:nvSpPr>
        <p:spPr>
          <a:xfrm>
            <a:off x="188131" y="1427748"/>
            <a:ext cx="3307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FF0000"/>
                </a:solidFill>
              </a:rPr>
              <a:t>This information is correct at the time of writing, but  for the most up to date information on COVID-19 in children please visit: </a:t>
            </a:r>
            <a:r>
              <a:rPr lang="en-GB" sz="1200" i="1" dirty="0">
                <a:solidFill>
                  <a:srgbClr val="FF0000"/>
                </a:solidFill>
                <a:hlinkClick r:id="rId8"/>
              </a:rPr>
              <a:t>www.nhs.uk/conditions/coronavirus-covid-19/symptoms/coronavirus-in-children/</a:t>
            </a:r>
            <a:endParaRPr lang="en-GB" sz="1200" i="1" dirty="0">
              <a:solidFill>
                <a:srgbClr val="FF0000"/>
              </a:solidFill>
            </a:endParaRPr>
          </a:p>
        </p:txBody>
      </p:sp>
      <p:sp>
        <p:nvSpPr>
          <p:cNvPr id="22" name="Rounded Rectangle 23">
            <a:extLst>
              <a:ext uri="{FF2B5EF4-FFF2-40B4-BE49-F238E27FC236}">
                <a16:creationId xmlns:a16="http://schemas.microsoft.com/office/drawing/2014/main" id="{9EA78571-17FE-420B-9A62-08F04760B890}"/>
              </a:ext>
            </a:extLst>
          </p:cNvPr>
          <p:cNvSpPr/>
          <p:nvPr/>
        </p:nvSpPr>
        <p:spPr bwMode="auto">
          <a:xfrm>
            <a:off x="7766949" y="-2"/>
            <a:ext cx="4164652" cy="140177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Where develop symptoms on site follow relevant follow government guidance </a:t>
            </a:r>
            <a:r>
              <a:rPr lang="en-GB" sz="1100"/>
              <a:t>including the </a:t>
            </a:r>
            <a:r>
              <a:rPr lang="en-GB" sz="1100" dirty="0"/>
              <a:t>quick reference guide available </a:t>
            </a:r>
            <a:r>
              <a:rPr lang="en-GB" sz="1100" dirty="0">
                <a:hlinkClick r:id="rId9"/>
              </a:rPr>
              <a:t>here</a:t>
            </a:r>
            <a:r>
              <a:rPr lang="en-GB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Follow the COVID cleaning guidance available </a:t>
            </a:r>
            <a:r>
              <a:rPr lang="en-GB" sz="1100" dirty="0">
                <a:hlinkClick r:id="rId10"/>
              </a:rPr>
              <a:t>here</a:t>
            </a:r>
            <a:r>
              <a:rPr lang="en-GB" sz="1100" dirty="0"/>
              <a:t> where relevant.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u="sng" dirty="0"/>
              <a:t>Residential Settings </a:t>
            </a:r>
            <a:r>
              <a:rPr lang="en-GB" sz="1100" dirty="0"/>
              <a:t>please </a:t>
            </a:r>
            <a:r>
              <a:rPr lang="en-GB" sz="1100" u="sng" dirty="0"/>
              <a:t>also</a:t>
            </a:r>
            <a:r>
              <a:rPr lang="en-GB" sz="1100" dirty="0"/>
              <a:t> follow the government guidance for residential settings (available</a:t>
            </a:r>
            <a:r>
              <a:rPr lang="en-GB" sz="1100" dirty="0">
                <a:hlinkClick r:id="rId11"/>
              </a:rPr>
              <a:t> here</a:t>
            </a:r>
            <a:r>
              <a:rPr lang="en-GB" sz="1100" dirty="0"/>
              <a:t>) and call Barnet Public health to discuss (via the on call rota). </a:t>
            </a:r>
          </a:p>
          <a:p>
            <a:pPr algn="ctr"/>
            <a:endParaRPr lang="en-GB" sz="11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ECB263A-F2BD-460C-B74C-240C4E59B93A}"/>
              </a:ext>
            </a:extLst>
          </p:cNvPr>
          <p:cNvCxnSpPr/>
          <p:nvPr/>
        </p:nvCxnSpPr>
        <p:spPr bwMode="auto">
          <a:xfrm flipV="1">
            <a:off x="7419205" y="194816"/>
            <a:ext cx="360879" cy="1805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19288C8-2B77-48CE-A412-C9689B5370DE}"/>
              </a:ext>
            </a:extLst>
          </p:cNvPr>
          <p:cNvCxnSpPr/>
          <p:nvPr/>
        </p:nvCxnSpPr>
        <p:spPr bwMode="auto">
          <a:xfrm flipV="1">
            <a:off x="7708083" y="2345999"/>
            <a:ext cx="360879" cy="1805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5">
            <a:extLst>
              <a:ext uri="{FF2B5EF4-FFF2-40B4-BE49-F238E27FC236}">
                <a16:creationId xmlns:a16="http://schemas.microsoft.com/office/drawing/2014/main" id="{C7EA8B34-ECE4-47A9-A3E8-473D565202C3}"/>
              </a:ext>
            </a:extLst>
          </p:cNvPr>
          <p:cNvSpPr/>
          <p:nvPr/>
        </p:nvSpPr>
        <p:spPr bwMode="auto">
          <a:xfrm>
            <a:off x="7922065" y="1537659"/>
            <a:ext cx="4009536" cy="323658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00" dirty="0"/>
              <a:t>Tests can be ordered on line (see </a:t>
            </a:r>
            <a:r>
              <a:rPr lang="en-GB" sz="1100" dirty="0">
                <a:hlinkClick r:id="rId12"/>
              </a:rPr>
              <a:t>here</a:t>
            </a:r>
            <a:r>
              <a:rPr lang="en-GB" sz="1100" dirty="0"/>
              <a:t>) or by dialling 119</a:t>
            </a:r>
            <a:r>
              <a:rPr lang="en-GB" sz="11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719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561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Waters, Emma</dc:creator>
  <cp:lastModifiedBy>Harrison, Ian J (Education and Skills Director)</cp:lastModifiedBy>
  <cp:revision>49</cp:revision>
  <dcterms:created xsi:type="dcterms:W3CDTF">2020-08-31T17:13:36Z</dcterms:created>
  <dcterms:modified xsi:type="dcterms:W3CDTF">2020-10-14T07:17:33Z</dcterms:modified>
</cp:coreProperties>
</file>