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sldIdLst>
    <p:sldId id="256" r:id="rId3"/>
    <p:sldId id="269" r:id="rId4"/>
    <p:sldId id="259" r:id="rId5"/>
    <p:sldId id="270" r:id="rId6"/>
    <p:sldId id="271" r:id="rId7"/>
    <p:sldId id="273" r:id="rId8"/>
    <p:sldId id="274" r:id="rId9"/>
    <p:sldId id="275" r:id="rId10"/>
    <p:sldId id="267" r:id="rId11"/>
    <p:sldId id="268" r:id="rId12"/>
    <p:sldId id="265" r:id="rId13"/>
    <p:sldId id="261" r:id="rId14"/>
    <p:sldId id="260" r:id="rId15"/>
    <p:sldId id="277" r:id="rId16"/>
    <p:sldId id="278" r:id="rId17"/>
    <p:sldId id="279" r:id="rId18"/>
    <p:sldId id="280" r:id="rId19"/>
    <p:sldId id="281"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 Julie" initials="GJ" lastIdx="16" clrIdx="0">
    <p:extLst>
      <p:ext uri="{19B8F6BF-5375-455C-9EA6-DF929625EA0E}">
        <p15:presenceInfo xmlns:p15="http://schemas.microsoft.com/office/powerpoint/2012/main" userId="S::Julie.George@barnet.gov.uk::a124bdbb-a3a5-4367-82ba-53fc7cadc979" providerId="AD"/>
      </p:ext>
    </p:extLst>
  </p:cmAuthor>
  <p:cmAuthor id="2" name="Djuretic, Tamara" initials="DT" lastIdx="1" clrIdx="1">
    <p:extLst>
      <p:ext uri="{19B8F6BF-5375-455C-9EA6-DF929625EA0E}">
        <p15:presenceInfo xmlns:p15="http://schemas.microsoft.com/office/powerpoint/2012/main" userId="S::Tamara.Djuretic@Barnet.gov.uk::612197f0-f653-4bc5-97a4-fca0410cdda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4660"/>
  </p:normalViewPr>
  <p:slideViewPr>
    <p:cSldViewPr snapToGrid="0">
      <p:cViewPr varScale="1">
        <p:scale>
          <a:sx n="92" d="100"/>
          <a:sy n="92" d="100"/>
        </p:scale>
        <p:origin x="9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7892" y="340533"/>
            <a:ext cx="11003723" cy="2531531"/>
          </a:xfrm>
        </p:spPr>
        <p:txBody>
          <a:bodyPr/>
          <a:lstStyle>
            <a:lvl1pPr algn="r">
              <a:defRPr/>
            </a:lvl1pPr>
          </a:lstStyle>
          <a:p>
            <a:r>
              <a:rPr lang="en-GB" dirty="0"/>
              <a:t>Click to edit Master title style</a:t>
            </a:r>
            <a:endParaRPr lang="en-US" dirty="0"/>
          </a:p>
        </p:txBody>
      </p:sp>
      <p:sp>
        <p:nvSpPr>
          <p:cNvPr id="3" name="Subtitle 2"/>
          <p:cNvSpPr>
            <a:spLocks noGrp="1"/>
          </p:cNvSpPr>
          <p:nvPr>
            <p:ph type="subTitle" idx="1"/>
          </p:nvPr>
        </p:nvSpPr>
        <p:spPr>
          <a:xfrm>
            <a:off x="627892" y="2973325"/>
            <a:ext cx="11003723" cy="3037837"/>
          </a:xfrm>
        </p:spPr>
        <p:txBody>
          <a:bodyPr/>
          <a:lstStyle>
            <a:lvl1pPr marL="0" indent="0" algn="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n-GB" dirty="0"/>
              <a:t>Click to edit Master subtitle style</a:t>
            </a:r>
            <a:endParaRPr lang="en-US" dirty="0"/>
          </a:p>
        </p:txBody>
      </p:sp>
    </p:spTree>
    <p:extLst>
      <p:ext uri="{BB962C8B-B14F-4D97-AF65-F5344CB8AC3E}">
        <p14:creationId xmlns:p14="http://schemas.microsoft.com/office/powerpoint/2010/main" val="114933360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33138-03E6-44F1-9C1C-3A8AB49141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D1D3A47-03F1-41F8-97E6-D1EF078E34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E2647B-C22C-44EE-88C2-670C00D1C070}"/>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CCD1ED8E-8761-4F14-81D4-A1D9A1BF1E8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B528BFF-C340-4BDD-AD6B-10FF626884DB}"/>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338208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30012-F6B6-41EB-9CF6-31401888F0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794CE4-4887-4CE4-92C9-37AEFC7FC1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A7FF627-64CE-4528-A2E0-A2A388AB99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839C2BA-7A30-40FA-B6F0-16C3DA9CA102}"/>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6" name="Footer Placeholder 5">
            <a:extLst>
              <a:ext uri="{FF2B5EF4-FFF2-40B4-BE49-F238E27FC236}">
                <a16:creationId xmlns:a16="http://schemas.microsoft.com/office/drawing/2014/main" id="{10523BB2-6678-4DCA-BB5E-F06BB3CE858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48FFBC5-F763-4D72-BE34-5CBBC0F2B1D8}"/>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3005412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CD209-D51B-4AEE-A8EA-DD09B77FE8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A08D1C-BA4A-4576-A8C6-6A8E61577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AE247-C2C9-473C-8DC3-BCDF61388F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24E7674-3CB4-40E8-8441-B0AAF7A7A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EB2E68-FB40-4706-8053-46B9DB0A60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5AD883-4BF0-4B94-A945-C6C5CB7B6423}"/>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8" name="Footer Placeholder 7">
            <a:extLst>
              <a:ext uri="{FF2B5EF4-FFF2-40B4-BE49-F238E27FC236}">
                <a16:creationId xmlns:a16="http://schemas.microsoft.com/office/drawing/2014/main" id="{6063AE0E-4F70-4A88-97F9-FF8F1A8E47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E4F6553-CC69-4007-BDF2-C8F6C9666F5E}"/>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3546957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1032B-8F96-4C63-AD25-96E4957C81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2D8A42-AB80-4271-82B7-C2B4DEDE4937}"/>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4" name="Footer Placeholder 3">
            <a:extLst>
              <a:ext uri="{FF2B5EF4-FFF2-40B4-BE49-F238E27FC236}">
                <a16:creationId xmlns:a16="http://schemas.microsoft.com/office/drawing/2014/main" id="{A9FFAFC8-8C9C-4ED7-9D36-9C99714E468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67FC966-B13B-4BE8-91D1-03F01C4DBC54}"/>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2172926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69EC12-C9CA-4657-BC40-38619EF1B8EC}"/>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3" name="Footer Placeholder 2">
            <a:extLst>
              <a:ext uri="{FF2B5EF4-FFF2-40B4-BE49-F238E27FC236}">
                <a16:creationId xmlns:a16="http://schemas.microsoft.com/office/drawing/2014/main" id="{1BE04097-B0B9-423F-83F6-79CBA316976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77BAAB2-2970-47A8-8948-0E0B94EF38FA}"/>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68951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95E7-0455-4D96-986A-D13FD2D3B8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E12DAA0-F31B-45D6-ACEA-3218131CB1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229C6B-A43E-49B0-9C08-D788CE97F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54B354-0ABE-41F4-80B2-B52EB2534B32}"/>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6" name="Footer Placeholder 5">
            <a:extLst>
              <a:ext uri="{FF2B5EF4-FFF2-40B4-BE49-F238E27FC236}">
                <a16:creationId xmlns:a16="http://schemas.microsoft.com/office/drawing/2014/main" id="{8CF78305-8D1C-43B7-80AF-17DA628DDC5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72AD0C-765D-4BD4-8A23-D6760D4378EC}"/>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1685608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E2E42-7646-4190-BCEF-73155587C4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07BA65-0778-4CB1-A0D4-3D175C3CD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19739D6-9893-444D-B29C-18B9457FDC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E56AF6-9FF0-49B4-8F2A-2BA92B9C63E9}"/>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6" name="Footer Placeholder 5">
            <a:extLst>
              <a:ext uri="{FF2B5EF4-FFF2-40B4-BE49-F238E27FC236}">
                <a16:creationId xmlns:a16="http://schemas.microsoft.com/office/drawing/2014/main" id="{3E787FCD-9CF1-496B-8E92-324C691D4C0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116C6B5-7462-4371-8F12-5E3314C3A19C}"/>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1864761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01465-2283-46FE-9ED6-587D877BA4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D33822-01BF-4E93-8A8E-94AA5B1BDF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3F8330-79C7-4972-A6F7-A051FD00E337}"/>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EB903B50-7B25-4D64-A286-A36F0647627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05FEA1-F04D-47A2-B702-CEA27E5BB416}"/>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30137317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A0FAF4-B37C-422A-A26E-FF3DE9C890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D6C117-73CD-4480-ADB5-F6A51833CC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A39079-D154-44AD-8F99-276DADD695C3}"/>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D6D882A2-55E6-486A-A0FF-DAAC2A1D959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374DA53-0FCC-49C6-9F4B-5FEAB21427F4}"/>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151122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5400" y="188641"/>
            <a:ext cx="10868708" cy="848128"/>
          </a:xfrm>
        </p:spPr>
        <p:txBody>
          <a:bodyPr anchor="ctr"/>
          <a:lstStyle>
            <a:lvl1pPr algn="l">
              <a:defRPr sz="2953"/>
            </a:lvl1pPr>
          </a:lstStyle>
          <a:p>
            <a:r>
              <a:rPr lang="en-GB" dirty="0"/>
              <a:t>Click to edit Master title style</a:t>
            </a:r>
            <a:endParaRPr lang="en-US" dirty="0"/>
          </a:p>
        </p:txBody>
      </p:sp>
      <p:sp>
        <p:nvSpPr>
          <p:cNvPr id="3" name="Content Placeholder 2"/>
          <p:cNvSpPr>
            <a:spLocks noGrp="1"/>
          </p:cNvSpPr>
          <p:nvPr>
            <p:ph idx="1"/>
          </p:nvPr>
        </p:nvSpPr>
        <p:spPr>
          <a:xfrm>
            <a:off x="695400" y="1251883"/>
            <a:ext cx="10868708" cy="4655105"/>
          </a:xfrm>
        </p:spPr>
        <p:txBody>
          <a:bodyPr/>
          <a:lstStyle>
            <a:lvl1pPr marL="321457" indent="-321457" algn="l">
              <a:buClr>
                <a:srgbClr val="00988E"/>
              </a:buClr>
              <a:buFont typeface="Arial"/>
              <a:buChar char="•"/>
              <a:defRPr sz="2109"/>
            </a:lvl1pPr>
            <a:lvl2pPr marL="321457" indent="-321457" algn="l">
              <a:buClr>
                <a:srgbClr val="00988E"/>
              </a:buClr>
              <a:buFont typeface="Arial"/>
              <a:buChar char="•"/>
              <a:defRPr sz="2109"/>
            </a:lvl2pPr>
            <a:lvl3pPr marL="632790" indent="-321457" algn="l">
              <a:buClr>
                <a:srgbClr val="4D4E53"/>
              </a:buClr>
              <a:buFont typeface="Arial"/>
              <a:buChar char="•"/>
              <a:defRPr sz="1969"/>
            </a:lvl3pPr>
            <a:lvl4pPr marL="936529" indent="-321457" algn="l">
              <a:buClr>
                <a:srgbClr val="9E9E9E"/>
              </a:buClr>
              <a:buFont typeface="Arial"/>
              <a:buChar char="•"/>
              <a:defRPr sz="1687"/>
            </a:lvl4pPr>
            <a:lvl5pPr marL="1265580" indent="-321457" algn="l">
              <a:buClr>
                <a:srgbClr val="9E9E9E"/>
              </a:buClr>
              <a:buFont typeface="Arial"/>
              <a:buChar char="•"/>
              <a:defRPr sz="1406"/>
            </a:lvl5pPr>
          </a:lstStyle>
          <a:p>
            <a:pPr lvl="0"/>
            <a:r>
              <a:rPr lang="en-GB" dirty="0"/>
              <a:t>Click to edit Master text styles</a:t>
            </a:r>
          </a:p>
          <a:p>
            <a:pPr lvl="2"/>
            <a:r>
              <a:rPr lang="en-GB" dirty="0"/>
              <a:t>Second level</a:t>
            </a:r>
          </a:p>
          <a:p>
            <a:pPr lvl="3"/>
            <a:r>
              <a:rPr lang="en-GB" dirty="0"/>
              <a:t>Third level</a:t>
            </a:r>
          </a:p>
          <a:p>
            <a:pPr lvl="4"/>
            <a:r>
              <a:rPr lang="en-GB" dirty="0"/>
              <a:t>Fourth level</a:t>
            </a:r>
          </a:p>
          <a:p>
            <a:pPr lvl="4"/>
            <a:r>
              <a:rPr lang="en-GB" dirty="0"/>
              <a:t>Fifth level</a:t>
            </a:r>
            <a:endParaRPr lang="en-US" dirty="0"/>
          </a:p>
        </p:txBody>
      </p:sp>
    </p:spTree>
    <p:extLst>
      <p:ext uri="{BB962C8B-B14F-4D97-AF65-F5344CB8AC3E}">
        <p14:creationId xmlns:p14="http://schemas.microsoft.com/office/powerpoint/2010/main" val="41492315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95400" y="188640"/>
            <a:ext cx="10936215" cy="860625"/>
          </a:xfrm>
        </p:spPr>
        <p:txBody>
          <a:bodyPr anchor="ctr"/>
          <a:lstStyle>
            <a:lvl1pPr algn="ctr">
              <a:defRPr sz="2953"/>
            </a:lvl1pPr>
          </a:lstStyle>
          <a:p>
            <a:r>
              <a:rPr lang="en-GB" dirty="0"/>
              <a:t>Click to edit Master title style</a:t>
            </a:r>
            <a:endParaRPr lang="en-US" dirty="0"/>
          </a:p>
        </p:txBody>
      </p:sp>
      <p:sp>
        <p:nvSpPr>
          <p:cNvPr id="3" name="Content Placeholder 2"/>
          <p:cNvSpPr>
            <a:spLocks noGrp="1"/>
          </p:cNvSpPr>
          <p:nvPr>
            <p:ph sz="half" idx="1"/>
          </p:nvPr>
        </p:nvSpPr>
        <p:spPr>
          <a:xfrm>
            <a:off x="695400" y="1251883"/>
            <a:ext cx="5220891" cy="4809909"/>
          </a:xfrm>
        </p:spPr>
        <p:txBody>
          <a:bodyPr/>
          <a:lstStyle>
            <a:lvl1pPr marL="321457" indent="-321457" algn="l">
              <a:buClr>
                <a:srgbClr val="00988E"/>
              </a:buClr>
              <a:buFont typeface="Arial"/>
              <a:buChar char="•"/>
              <a:defRPr sz="1969"/>
            </a:lvl1pPr>
            <a:lvl2pPr marL="241093" indent="-241093" algn="l">
              <a:buClr>
                <a:srgbClr val="4D4E53"/>
              </a:buClr>
              <a:buFont typeface="Arial"/>
              <a:buChar char="•"/>
              <a:defRPr sz="1687"/>
            </a:lvl2pPr>
            <a:lvl3pPr marL="241093" indent="-241093" algn="l">
              <a:buClr>
                <a:srgbClr val="9E9E9E"/>
              </a:buClr>
              <a:buFont typeface="Arial"/>
              <a:buChar char="•"/>
              <a:defRPr sz="1406">
                <a:solidFill>
                  <a:srgbClr val="4D4E53"/>
                </a:solidFill>
              </a:defRPr>
            </a:lvl3pPr>
            <a:lvl4pPr marL="200911" indent="-200911" algn="l">
              <a:buClr>
                <a:srgbClr val="9E9E9E"/>
              </a:buClr>
              <a:buFont typeface="Arial"/>
              <a:buChar char="•"/>
              <a:defRPr sz="1266">
                <a:solidFill>
                  <a:srgbClr val="4D4E53"/>
                </a:solidFill>
              </a:defRPr>
            </a:lvl4pPr>
            <a:lvl5pPr marL="200911" indent="-200911" algn="l">
              <a:buClr>
                <a:srgbClr val="9E9E9E"/>
              </a:buClr>
              <a:buFont typeface="Arial"/>
              <a:buChar char="•"/>
              <a:defRPr sz="1266">
                <a:solidFill>
                  <a:srgbClr val="4D4E53"/>
                </a:solidFill>
              </a:defRPr>
            </a:lvl5pPr>
            <a:lvl6pPr>
              <a:defRPr sz="1266"/>
            </a:lvl6pPr>
            <a:lvl7pPr>
              <a:defRPr sz="1266"/>
            </a:lvl7pPr>
            <a:lvl8pPr>
              <a:defRPr sz="1266"/>
            </a:lvl8pPr>
            <a:lvl9pPr>
              <a:defRPr sz="1266"/>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410724" y="1251883"/>
            <a:ext cx="5220891" cy="4809909"/>
          </a:xfrm>
        </p:spPr>
        <p:txBody>
          <a:bodyPr/>
          <a:lstStyle>
            <a:lvl1pPr marL="321457" indent="-321457" algn="l">
              <a:buClr>
                <a:srgbClr val="00988E"/>
              </a:buClr>
              <a:buFont typeface="Arial"/>
              <a:buChar char="•"/>
              <a:defRPr sz="1969"/>
            </a:lvl1pPr>
            <a:lvl2pPr marL="241093" indent="-241093" algn="l">
              <a:buClr>
                <a:srgbClr val="4D4E53"/>
              </a:buClr>
              <a:buFont typeface="Arial"/>
              <a:buChar char="•"/>
              <a:defRPr sz="1687"/>
            </a:lvl2pPr>
            <a:lvl3pPr marL="241093" indent="-241093" algn="l">
              <a:buClr>
                <a:srgbClr val="9E9E9E"/>
              </a:buClr>
              <a:buFont typeface="Arial"/>
              <a:buChar char="•"/>
              <a:defRPr sz="1406"/>
            </a:lvl3pPr>
            <a:lvl4pPr marL="200911" indent="-200911" algn="l">
              <a:buClr>
                <a:srgbClr val="9E9E9E"/>
              </a:buClr>
              <a:buFont typeface="Arial"/>
              <a:buChar char="•"/>
              <a:defRPr sz="1266"/>
            </a:lvl4pPr>
            <a:lvl5pPr marL="200911" indent="-200911" algn="l">
              <a:buClr>
                <a:srgbClr val="9E9E9E"/>
              </a:buClr>
              <a:buFont typeface="Arial"/>
              <a:buChar char="•"/>
              <a:defRPr sz="1266"/>
            </a:lvl5pPr>
            <a:lvl6pPr>
              <a:defRPr sz="1266"/>
            </a:lvl6pPr>
            <a:lvl7pPr>
              <a:defRPr sz="1266"/>
            </a:lvl7pPr>
            <a:lvl8pPr>
              <a:defRPr sz="1266"/>
            </a:lvl8pPr>
            <a:lvl9pPr>
              <a:defRPr sz="1266"/>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700626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95400" y="188640"/>
            <a:ext cx="10936215" cy="860625"/>
          </a:xfrm>
        </p:spPr>
        <p:txBody>
          <a:bodyPr anchor="ctr"/>
          <a:lstStyle>
            <a:lvl1pPr algn="ctr">
              <a:defRPr sz="2953"/>
            </a:lvl1pPr>
          </a:lstStyle>
          <a:p>
            <a:r>
              <a:rPr lang="en-GB" dirty="0"/>
              <a:t>Click to edit Master title style</a:t>
            </a:r>
            <a:endParaRPr lang="en-US" dirty="0"/>
          </a:p>
        </p:txBody>
      </p:sp>
    </p:spTree>
    <p:extLst>
      <p:ext uri="{BB962C8B-B14F-4D97-AF65-F5344CB8AC3E}">
        <p14:creationId xmlns:p14="http://schemas.microsoft.com/office/powerpoint/2010/main" val="65612583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0196" y="273473"/>
            <a:ext cx="4010918" cy="1161975"/>
          </a:xfrm>
        </p:spPr>
        <p:txBody>
          <a:bodyPr anchor="ctr"/>
          <a:lstStyle>
            <a:lvl1pPr algn="ctr">
              <a:defRPr sz="2531" b="1"/>
            </a:lvl1pPr>
          </a:lstStyle>
          <a:p>
            <a:r>
              <a:rPr lang="en-GB" dirty="0"/>
              <a:t>Click to edit Master title style</a:t>
            </a:r>
            <a:endParaRPr lang="en-US" dirty="0"/>
          </a:p>
        </p:txBody>
      </p:sp>
      <p:sp>
        <p:nvSpPr>
          <p:cNvPr id="3" name="Content Placeholder 2"/>
          <p:cNvSpPr>
            <a:spLocks noGrp="1"/>
          </p:cNvSpPr>
          <p:nvPr>
            <p:ph idx="1"/>
          </p:nvPr>
        </p:nvSpPr>
        <p:spPr>
          <a:xfrm>
            <a:off x="4766965" y="273472"/>
            <a:ext cx="6814839" cy="5852294"/>
          </a:xfrm>
        </p:spPr>
        <p:txBody>
          <a:bodyPr/>
          <a:lstStyle>
            <a:lvl1pPr>
              <a:defRPr sz="2250"/>
            </a:lvl1pPr>
            <a:lvl2pPr>
              <a:defRPr sz="1969"/>
            </a:lvl2pPr>
            <a:lvl3pPr>
              <a:defRPr sz="1687"/>
            </a:lvl3pPr>
            <a:lvl4pPr>
              <a:defRPr sz="1406"/>
            </a:lvl4pPr>
            <a:lvl5pPr>
              <a:defRPr sz="1406"/>
            </a:lvl5pPr>
            <a:lvl6pPr>
              <a:defRPr sz="1406"/>
            </a:lvl6pPr>
            <a:lvl7pPr>
              <a:defRPr sz="1406"/>
            </a:lvl7pPr>
            <a:lvl8pPr>
              <a:defRPr sz="1406"/>
            </a:lvl8pPr>
            <a:lvl9pPr>
              <a:defRPr sz="1406"/>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610196" y="1435448"/>
            <a:ext cx="4010918" cy="4690318"/>
          </a:xfrm>
        </p:spPr>
        <p:txBody>
          <a:bodyPr/>
          <a:lstStyle>
            <a:lvl1pPr marL="0" indent="0" algn="ctr">
              <a:buNone/>
              <a:defRPr sz="984"/>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en-GB" dirty="0"/>
              <a:t>Click to edit Master text styles</a:t>
            </a:r>
          </a:p>
        </p:txBody>
      </p:sp>
    </p:spTree>
    <p:extLst>
      <p:ext uri="{BB962C8B-B14F-4D97-AF65-F5344CB8AC3E}">
        <p14:creationId xmlns:p14="http://schemas.microsoft.com/office/powerpoint/2010/main" val="113888763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1155" y="4800824"/>
            <a:ext cx="11032954" cy="567035"/>
          </a:xfrm>
        </p:spPr>
        <p:txBody>
          <a:bodyPr/>
          <a:lstStyle>
            <a:lvl1pPr algn="ctr">
              <a:defRPr sz="2953" b="1"/>
            </a:lvl1pPr>
          </a:lstStyle>
          <a:p>
            <a:r>
              <a:rPr lang="en-GB" dirty="0"/>
              <a:t>Click to edit Master title style</a:t>
            </a:r>
            <a:endParaRPr lang="en-US" dirty="0"/>
          </a:p>
        </p:txBody>
      </p:sp>
      <p:sp>
        <p:nvSpPr>
          <p:cNvPr id="3" name="Picture Placeholder 2"/>
          <p:cNvSpPr>
            <a:spLocks noGrp="1"/>
          </p:cNvSpPr>
          <p:nvPr>
            <p:ph type="pic" idx="1"/>
          </p:nvPr>
        </p:nvSpPr>
        <p:spPr>
          <a:xfrm>
            <a:off x="531155" y="239271"/>
            <a:ext cx="11032954" cy="4487883"/>
          </a:xfrm>
        </p:spPr>
        <p:txBody>
          <a:bodyPr/>
          <a:lstStyle>
            <a:lvl1pPr marL="0" indent="0" algn="ctr">
              <a:buNone/>
              <a:defRPr sz="2250"/>
            </a:lvl1pPr>
            <a:lvl2pPr marL="321457" indent="0">
              <a:buNone/>
              <a:defRPr sz="1969"/>
            </a:lvl2pPr>
            <a:lvl3pPr marL="642915" indent="0">
              <a:buNone/>
              <a:defRPr sz="1687"/>
            </a:lvl3pPr>
            <a:lvl4pPr marL="964372" indent="0">
              <a:buNone/>
              <a:defRPr sz="1406"/>
            </a:lvl4pPr>
            <a:lvl5pPr marL="1285829" indent="0">
              <a:buNone/>
              <a:defRPr sz="1406"/>
            </a:lvl5pPr>
            <a:lvl6pPr marL="1607287" indent="0">
              <a:buNone/>
              <a:defRPr sz="1406"/>
            </a:lvl6pPr>
            <a:lvl7pPr marL="1928744" indent="0">
              <a:buNone/>
              <a:defRPr sz="1406"/>
            </a:lvl7pPr>
            <a:lvl8pPr marL="2250201" indent="0">
              <a:buNone/>
              <a:defRPr sz="1406"/>
            </a:lvl8pPr>
            <a:lvl9pPr marL="2571659" indent="0">
              <a:buNone/>
              <a:defRPr sz="1406"/>
            </a:lvl9pPr>
          </a:lstStyle>
          <a:p>
            <a:pPr lvl="0"/>
            <a:endParaRPr lang="en-US" noProof="0" dirty="0">
              <a:sym typeface="Arial-BoldMT" charset="0"/>
            </a:endParaRPr>
          </a:p>
        </p:txBody>
      </p:sp>
      <p:sp>
        <p:nvSpPr>
          <p:cNvPr id="4" name="Text Placeholder 3"/>
          <p:cNvSpPr>
            <a:spLocks noGrp="1"/>
          </p:cNvSpPr>
          <p:nvPr>
            <p:ph type="body" sz="half" idx="2"/>
          </p:nvPr>
        </p:nvSpPr>
        <p:spPr>
          <a:xfrm>
            <a:off x="531155" y="5367859"/>
            <a:ext cx="11032954" cy="804788"/>
          </a:xfrm>
        </p:spPr>
        <p:txBody>
          <a:bodyPr/>
          <a:lstStyle>
            <a:lvl1pPr marL="0" indent="0" algn="ctr">
              <a:buNone/>
              <a:defRPr sz="1969"/>
            </a:lvl1pPr>
            <a:lvl2pPr marL="321457" indent="0">
              <a:buNone/>
              <a:defRPr sz="844"/>
            </a:lvl2pPr>
            <a:lvl3pPr marL="642915" indent="0">
              <a:buNone/>
              <a:defRPr sz="703"/>
            </a:lvl3pPr>
            <a:lvl4pPr marL="964372" indent="0">
              <a:buNone/>
              <a:defRPr sz="633"/>
            </a:lvl4pPr>
            <a:lvl5pPr marL="1285829" indent="0">
              <a:buNone/>
              <a:defRPr sz="633"/>
            </a:lvl5pPr>
            <a:lvl6pPr marL="1607287" indent="0">
              <a:buNone/>
              <a:defRPr sz="633"/>
            </a:lvl6pPr>
            <a:lvl7pPr marL="1928744" indent="0">
              <a:buNone/>
              <a:defRPr sz="633"/>
            </a:lvl7pPr>
            <a:lvl8pPr marL="2250201" indent="0">
              <a:buNone/>
              <a:defRPr sz="633"/>
            </a:lvl8pPr>
            <a:lvl9pPr marL="2571659" indent="0">
              <a:buNone/>
              <a:defRPr sz="633"/>
            </a:lvl9pPr>
          </a:lstStyle>
          <a:p>
            <a:pPr lvl="0"/>
            <a:r>
              <a:rPr lang="en-GB" dirty="0"/>
              <a:t>Click to edit Master text styles</a:t>
            </a:r>
          </a:p>
        </p:txBody>
      </p:sp>
    </p:spTree>
    <p:extLst>
      <p:ext uri="{BB962C8B-B14F-4D97-AF65-F5344CB8AC3E}">
        <p14:creationId xmlns:p14="http://schemas.microsoft.com/office/powerpoint/2010/main" val="33315767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808983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E1CE-1ABD-4790-A0BA-755C01325D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96F247-62E1-4211-A848-5935571128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A5D3A1-1C6C-4D1F-942F-1926055B304B}"/>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D966A5B1-1194-470E-BE10-A8DC83B62E9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5521AD9-823C-47D4-A6F7-140AB802BF6D}"/>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173940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36A60-0284-486E-85F4-7A2BF16F95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6D6A0EA-DA5F-401E-B4F7-44B39E0F8F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CCE99D-B5B8-4568-8F4D-95AFE472F38B}"/>
              </a:ext>
            </a:extLst>
          </p:cNvPr>
          <p:cNvSpPr>
            <a:spLocks noGrp="1"/>
          </p:cNvSpPr>
          <p:nvPr>
            <p:ph type="dt" sz="half" idx="10"/>
          </p:nvPr>
        </p:nvSpPr>
        <p:spPr/>
        <p:txBody>
          <a:body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EDBBEC1B-59E7-44F0-BDCE-7BCF6D0CD06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3BF1EFC-97DC-4C69-A8C3-61E4778CB143}"/>
              </a:ext>
            </a:extLst>
          </p:cNvPr>
          <p:cNvSpPr>
            <a:spLocks noGrp="1"/>
          </p:cNvSpPr>
          <p:nvPr>
            <p:ph type="sldNum" sz="quarter" idx="12"/>
          </p:nvPr>
        </p:nvSpPr>
        <p:spPr/>
        <p:txBody>
          <a:bodyPr/>
          <a:lstStyle/>
          <a:p>
            <a:fld id="{3F5025EA-3D11-4601-B618-42694CB921EF}" type="slidenum">
              <a:rPr lang="en-GB" smtClean="0"/>
              <a:t>‹#›</a:t>
            </a:fld>
            <a:endParaRPr lang="en-GB" dirty="0"/>
          </a:p>
        </p:txBody>
      </p:sp>
    </p:spTree>
    <p:extLst>
      <p:ext uri="{BB962C8B-B14F-4D97-AF65-F5344CB8AC3E}">
        <p14:creationId xmlns:p14="http://schemas.microsoft.com/office/powerpoint/2010/main" val="163223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695028" y="188640"/>
            <a:ext cx="10935891" cy="26498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0" tIns="0" rIns="57799" bIns="0" numCol="1" anchor="b" anchorCtr="0" compatLnSpc="1">
            <a:prstTxWarp prst="textNoShape">
              <a:avLst/>
            </a:prstTxWarp>
          </a:bodyPr>
          <a:lstStyle/>
          <a:p>
            <a:pPr lvl="0"/>
            <a:r>
              <a:rPr lang="en-US" dirty="0">
                <a:sym typeface="Georgia-Bold" charset="0"/>
              </a:rPr>
              <a:t>Click to edit Master title style</a:t>
            </a:r>
          </a:p>
        </p:txBody>
      </p:sp>
      <p:sp>
        <p:nvSpPr>
          <p:cNvPr id="3074" name="Rectangle 2"/>
          <p:cNvSpPr>
            <a:spLocks noGrp="1" noChangeArrowheads="1"/>
          </p:cNvSpPr>
          <p:nvPr>
            <p:ph type="body" idx="1"/>
          </p:nvPr>
        </p:nvSpPr>
        <p:spPr bwMode="auto">
          <a:xfrm>
            <a:off x="695028" y="2960191"/>
            <a:ext cx="10935891" cy="29467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108599" bIns="50800" numCol="1" anchor="t" anchorCtr="0" compatLnSpc="1">
            <a:prstTxWarp prst="textNoShape">
              <a:avLst/>
            </a:prstTxWarp>
          </a:bodyPr>
          <a:lstStyle/>
          <a:p>
            <a:pPr lvl="0"/>
            <a:r>
              <a:rPr lang="en-US" dirty="0">
                <a:sym typeface="Arial-BoldMT" charset="0"/>
              </a:rPr>
              <a:t>Click to edit Master text styles</a:t>
            </a:r>
          </a:p>
          <a:p>
            <a:pPr lvl="1"/>
            <a:r>
              <a:rPr lang="en-US" dirty="0">
                <a:sym typeface="Arial-BoldMT" charset="0"/>
              </a:rPr>
              <a:t>Second level</a:t>
            </a:r>
          </a:p>
          <a:p>
            <a:pPr lvl="2"/>
            <a:r>
              <a:rPr lang="en-US" dirty="0">
                <a:sym typeface="Arial-BoldMT" charset="0"/>
              </a:rPr>
              <a:t>Third level</a:t>
            </a:r>
          </a:p>
          <a:p>
            <a:pPr lvl="3"/>
            <a:r>
              <a:rPr lang="en-US" dirty="0">
                <a:sym typeface="Arial-BoldMT" charset="0"/>
              </a:rPr>
              <a:t>Fourth level</a:t>
            </a:r>
          </a:p>
          <a:p>
            <a:pPr lvl="4"/>
            <a:r>
              <a:rPr lang="en-US" dirty="0">
                <a:sym typeface="Arial-BoldMT" charset="0"/>
              </a:rPr>
              <a:t>Fifth level</a:t>
            </a:r>
          </a:p>
        </p:txBody>
      </p:sp>
      <p:sp>
        <p:nvSpPr>
          <p:cNvPr id="1028" name="Rectangle 3"/>
          <p:cNvSpPr>
            <a:spLocks/>
          </p:cNvSpPr>
          <p:nvPr/>
        </p:nvSpPr>
        <p:spPr bwMode="auto">
          <a:xfrm>
            <a:off x="-11906" y="0"/>
            <a:ext cx="12227719" cy="7590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hangingPunct="1">
              <a:defRPr/>
            </a:pPr>
            <a:endParaRPr lang="en-US" altLang="en-US" sz="1406" dirty="0"/>
          </a:p>
        </p:txBody>
      </p:sp>
      <p:grpSp>
        <p:nvGrpSpPr>
          <p:cNvPr id="1029" name="Group 7"/>
          <p:cNvGrpSpPr>
            <a:grpSpLocks/>
          </p:cNvGrpSpPr>
          <p:nvPr/>
        </p:nvGrpSpPr>
        <p:grpSpPr bwMode="auto">
          <a:xfrm>
            <a:off x="-11907" y="6241852"/>
            <a:ext cx="12215813" cy="619497"/>
            <a:chOff x="0" y="0"/>
            <a:chExt cx="8208" cy="554"/>
          </a:xfrm>
        </p:grpSpPr>
        <p:sp>
          <p:nvSpPr>
            <p:cNvPr id="1030" name="Rectangle 4"/>
            <p:cNvSpPr>
              <a:spLocks/>
            </p:cNvSpPr>
            <p:nvPr/>
          </p:nvSpPr>
          <p:spPr bwMode="auto">
            <a:xfrm>
              <a:off x="0" y="0"/>
              <a:ext cx="8208" cy="55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hangingPunct="1">
                <a:defRPr/>
              </a:pPr>
              <a:endParaRPr lang="en-US" altLang="en-US" sz="1406" dirty="0"/>
            </a:p>
          </p:txBody>
        </p:sp>
        <p:sp>
          <p:nvSpPr>
            <p:cNvPr id="1031" name="Rectangle 5"/>
            <p:cNvSpPr>
              <a:spLocks/>
            </p:cNvSpPr>
            <p:nvPr/>
          </p:nvSpPr>
          <p:spPr bwMode="auto">
            <a:xfrm>
              <a:off x="8" y="42"/>
              <a:ext cx="8200" cy="512"/>
            </a:xfrm>
            <a:prstGeom prst="rect">
              <a:avLst/>
            </a:prstGeom>
            <a:solidFill>
              <a:srgbClr val="00988D"/>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eaLnBrk="1" hangingPunct="1">
                <a:defRPr/>
              </a:pPr>
              <a:endParaRPr lang="en-US" altLang="en-US" sz="1406" dirty="0"/>
            </a:p>
          </p:txBody>
        </p:sp>
        <p:pic>
          <p:nvPicPr>
            <p:cNvPr id="1032" name="Picture 6"/>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6873" y="183"/>
              <a:ext cx="8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headEnd/>
                  <a:tailEnd/>
                </a14:hiddenLine>
              </a:ext>
            </a:extLst>
          </p:spPr>
        </p:pic>
      </p:grpSp>
    </p:spTree>
    <p:extLst>
      <p:ext uri="{BB962C8B-B14F-4D97-AF65-F5344CB8AC3E}">
        <p14:creationId xmlns:p14="http://schemas.microsoft.com/office/powerpoint/2010/main" val="3827480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txStyles>
    <p:titleStyle>
      <a:lvl1pPr marL="40182" indent="-40182" algn="r" rtl="0" eaLnBrk="0" fontAlgn="base" hangingPunct="0">
        <a:spcBef>
          <a:spcPct val="0"/>
        </a:spcBef>
        <a:spcAft>
          <a:spcPct val="0"/>
        </a:spcAft>
        <a:defRPr sz="4500" b="1">
          <a:solidFill>
            <a:srgbClr val="00988E"/>
          </a:solidFill>
          <a:latin typeface="Georgia"/>
          <a:ea typeface="+mj-ea"/>
          <a:cs typeface="Georgia"/>
          <a:sym typeface="Georgia-Bold"/>
        </a:defRPr>
      </a:lvl1pPr>
      <a:lvl2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a:defRPr>
      </a:lvl2pPr>
      <a:lvl3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a:defRPr>
      </a:lvl3pPr>
      <a:lvl4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a:defRPr>
      </a:lvl4pPr>
      <a:lvl5pPr marL="40182" indent="-40182" algn="r" rtl="0" eaLnBrk="0" fontAlgn="base" hangingPunct="0">
        <a:spcBef>
          <a:spcPct val="0"/>
        </a:spcBef>
        <a:spcAft>
          <a:spcPct val="0"/>
        </a:spcAft>
        <a:defRPr sz="4500" b="1">
          <a:solidFill>
            <a:srgbClr val="00988E"/>
          </a:solidFill>
          <a:latin typeface="Georgia" charset="0"/>
          <a:ea typeface="ヒラギノ明朝 ProN W6" charset="0"/>
          <a:cs typeface="Georgia" pitchFamily="18" charset="0"/>
          <a:sym typeface="Georgia-Bold"/>
        </a:defRPr>
      </a:lvl5pPr>
      <a:lvl6pPr marL="361639" algn="ctr" rtl="0" fontAlgn="base">
        <a:spcBef>
          <a:spcPct val="0"/>
        </a:spcBef>
        <a:spcAft>
          <a:spcPct val="0"/>
        </a:spcAft>
        <a:defRPr sz="4922">
          <a:solidFill>
            <a:srgbClr val="00988D"/>
          </a:solidFill>
          <a:latin typeface="Georgia-Bold" charset="0"/>
          <a:ea typeface="ヒラギノ明朝 ProN W6" charset="0"/>
          <a:cs typeface="ヒラギノ明朝 ProN W6" charset="0"/>
          <a:sym typeface="Georgia-Bold" charset="0"/>
        </a:defRPr>
      </a:lvl6pPr>
      <a:lvl7pPr marL="683097" algn="ctr" rtl="0" fontAlgn="base">
        <a:spcBef>
          <a:spcPct val="0"/>
        </a:spcBef>
        <a:spcAft>
          <a:spcPct val="0"/>
        </a:spcAft>
        <a:defRPr sz="4922">
          <a:solidFill>
            <a:srgbClr val="00988D"/>
          </a:solidFill>
          <a:latin typeface="Georgia-Bold" charset="0"/>
          <a:ea typeface="ヒラギノ明朝 ProN W6" charset="0"/>
          <a:cs typeface="ヒラギノ明朝 ProN W6" charset="0"/>
          <a:sym typeface="Georgia-Bold" charset="0"/>
        </a:defRPr>
      </a:lvl7pPr>
      <a:lvl8pPr marL="1004554" algn="ctr" rtl="0" fontAlgn="base">
        <a:spcBef>
          <a:spcPct val="0"/>
        </a:spcBef>
        <a:spcAft>
          <a:spcPct val="0"/>
        </a:spcAft>
        <a:defRPr sz="4922">
          <a:solidFill>
            <a:srgbClr val="00988D"/>
          </a:solidFill>
          <a:latin typeface="Georgia-Bold" charset="0"/>
          <a:ea typeface="ヒラギノ明朝 ProN W6" charset="0"/>
          <a:cs typeface="ヒラギノ明朝 ProN W6" charset="0"/>
          <a:sym typeface="Georgia-Bold" charset="0"/>
        </a:defRPr>
      </a:lvl8pPr>
      <a:lvl9pPr marL="1326011" algn="ctr" rtl="0" fontAlgn="base">
        <a:spcBef>
          <a:spcPct val="0"/>
        </a:spcBef>
        <a:spcAft>
          <a:spcPct val="0"/>
        </a:spcAft>
        <a:defRPr sz="4922">
          <a:solidFill>
            <a:srgbClr val="00988D"/>
          </a:solidFill>
          <a:latin typeface="Georgia-Bold" charset="0"/>
          <a:ea typeface="ヒラギノ明朝 ProN W6" charset="0"/>
          <a:cs typeface="ヒラギノ明朝 ProN W6" charset="0"/>
          <a:sym typeface="Georgia-Bold" charset="0"/>
        </a:defRPr>
      </a:lvl9pPr>
    </p:titleStyle>
    <p:bodyStyle>
      <a:lvl1pPr marL="241093" indent="-241093" algn="r" rtl="0" eaLnBrk="0" fontAlgn="base" hangingPunct="0">
        <a:lnSpc>
          <a:spcPct val="120000"/>
        </a:lnSpc>
        <a:spcBef>
          <a:spcPts val="492"/>
        </a:spcBef>
        <a:spcAft>
          <a:spcPct val="0"/>
        </a:spcAft>
        <a:defRPr sz="2250" b="1">
          <a:solidFill>
            <a:srgbClr val="4D4E53"/>
          </a:solidFill>
          <a:latin typeface="Arial"/>
          <a:ea typeface="+mn-ea"/>
          <a:cs typeface="Arial"/>
          <a:sym typeface="Arial-BoldMT"/>
        </a:defRPr>
      </a:lvl1pPr>
      <a:lvl2pPr marL="200911" indent="-200911" algn="r" rtl="0" eaLnBrk="0" fontAlgn="base" hangingPunct="0">
        <a:lnSpc>
          <a:spcPct val="120000"/>
        </a:lnSpc>
        <a:spcBef>
          <a:spcPts val="492"/>
        </a:spcBef>
        <a:spcAft>
          <a:spcPct val="0"/>
        </a:spcAft>
        <a:defRPr sz="2250" b="1">
          <a:solidFill>
            <a:srgbClr val="4D4E53"/>
          </a:solidFill>
          <a:latin typeface="Arial"/>
          <a:ea typeface="+mn-ea"/>
          <a:cs typeface="Arial"/>
          <a:sym typeface="Arial-BoldMT"/>
        </a:defRPr>
      </a:lvl2pPr>
      <a:lvl3pPr marL="160729" indent="-160729" algn="r" rtl="0" eaLnBrk="0" fontAlgn="base" hangingPunct="0">
        <a:lnSpc>
          <a:spcPct val="120000"/>
        </a:lnSpc>
        <a:spcBef>
          <a:spcPts val="492"/>
        </a:spcBef>
        <a:spcAft>
          <a:spcPct val="0"/>
        </a:spcAft>
        <a:defRPr sz="2250" b="1">
          <a:solidFill>
            <a:srgbClr val="4D4E53"/>
          </a:solidFill>
          <a:latin typeface="Arial"/>
          <a:ea typeface="+mn-ea"/>
          <a:cs typeface="Arial"/>
          <a:sym typeface="Arial-BoldMT"/>
        </a:defRPr>
      </a:lvl3pPr>
      <a:lvl4pPr marL="160729" indent="-160729" algn="r" rtl="0" eaLnBrk="0" fontAlgn="base" hangingPunct="0">
        <a:lnSpc>
          <a:spcPct val="120000"/>
        </a:lnSpc>
        <a:spcBef>
          <a:spcPts val="492"/>
        </a:spcBef>
        <a:spcAft>
          <a:spcPct val="0"/>
        </a:spcAft>
        <a:defRPr sz="2250" b="1">
          <a:solidFill>
            <a:srgbClr val="4D4E53"/>
          </a:solidFill>
          <a:latin typeface="Arial"/>
          <a:ea typeface="+mn-ea"/>
          <a:cs typeface="Arial"/>
          <a:sym typeface="Arial-BoldMT"/>
        </a:defRPr>
      </a:lvl4pPr>
      <a:lvl5pPr marL="160729" indent="-160729" algn="r" rtl="0" eaLnBrk="0" fontAlgn="base" hangingPunct="0">
        <a:lnSpc>
          <a:spcPct val="120000"/>
        </a:lnSpc>
        <a:spcBef>
          <a:spcPts val="492"/>
        </a:spcBef>
        <a:spcAft>
          <a:spcPct val="0"/>
        </a:spcAft>
        <a:defRPr sz="2250" b="1">
          <a:solidFill>
            <a:srgbClr val="4D4E53"/>
          </a:solidFill>
          <a:latin typeface="Arial"/>
          <a:ea typeface="+mn-ea"/>
          <a:cs typeface="Arial"/>
          <a:sym typeface="Arial-BoldMT"/>
        </a:defRPr>
      </a:lvl5pPr>
      <a:lvl6pPr marL="482186" indent="-160729" algn="ctr" rtl="0" fontAlgn="base">
        <a:lnSpc>
          <a:spcPct val="120000"/>
        </a:lnSpc>
        <a:spcBef>
          <a:spcPts val="492"/>
        </a:spcBef>
        <a:spcAft>
          <a:spcPct val="0"/>
        </a:spcAft>
        <a:defRPr sz="2250">
          <a:solidFill>
            <a:srgbClr val="4D4E53"/>
          </a:solidFill>
          <a:latin typeface="+mn-lt"/>
          <a:ea typeface="+mn-ea"/>
          <a:cs typeface="+mn-cs"/>
          <a:sym typeface="Arial-BoldMT" charset="0"/>
        </a:defRPr>
      </a:lvl6pPr>
      <a:lvl7pPr marL="803643" indent="-160729" algn="ctr" rtl="0" fontAlgn="base">
        <a:lnSpc>
          <a:spcPct val="120000"/>
        </a:lnSpc>
        <a:spcBef>
          <a:spcPts val="492"/>
        </a:spcBef>
        <a:spcAft>
          <a:spcPct val="0"/>
        </a:spcAft>
        <a:defRPr sz="2250">
          <a:solidFill>
            <a:srgbClr val="4D4E53"/>
          </a:solidFill>
          <a:latin typeface="+mn-lt"/>
          <a:ea typeface="+mn-ea"/>
          <a:cs typeface="+mn-cs"/>
          <a:sym typeface="Arial-BoldMT" charset="0"/>
        </a:defRPr>
      </a:lvl7pPr>
      <a:lvl8pPr marL="1125101" indent="-160729" algn="ctr" rtl="0" fontAlgn="base">
        <a:lnSpc>
          <a:spcPct val="120000"/>
        </a:lnSpc>
        <a:spcBef>
          <a:spcPts val="492"/>
        </a:spcBef>
        <a:spcAft>
          <a:spcPct val="0"/>
        </a:spcAft>
        <a:defRPr sz="2250">
          <a:solidFill>
            <a:srgbClr val="4D4E53"/>
          </a:solidFill>
          <a:latin typeface="+mn-lt"/>
          <a:ea typeface="+mn-ea"/>
          <a:cs typeface="+mn-cs"/>
          <a:sym typeface="Arial-BoldMT" charset="0"/>
        </a:defRPr>
      </a:lvl8pPr>
      <a:lvl9pPr marL="1446558" indent="-160729" algn="ctr" rtl="0" fontAlgn="base">
        <a:lnSpc>
          <a:spcPct val="120000"/>
        </a:lnSpc>
        <a:spcBef>
          <a:spcPts val="492"/>
        </a:spcBef>
        <a:spcAft>
          <a:spcPct val="0"/>
        </a:spcAft>
        <a:defRPr sz="2250">
          <a:solidFill>
            <a:srgbClr val="4D4E53"/>
          </a:solidFill>
          <a:latin typeface="+mn-lt"/>
          <a:ea typeface="+mn-ea"/>
          <a:cs typeface="+mn-cs"/>
          <a:sym typeface="Arial-BoldMT" charset="0"/>
        </a:defRPr>
      </a:lvl9pPr>
    </p:bodyStyle>
    <p:otherStyle>
      <a:defPPr>
        <a:defRPr lang="en-US"/>
      </a:defPPr>
      <a:lvl1pPr marL="0" algn="l" defTabSz="321457" rtl="0" eaLnBrk="1" latinLnBrk="0" hangingPunct="1">
        <a:defRPr sz="1266" kern="1200">
          <a:solidFill>
            <a:schemeClr val="tx1"/>
          </a:solidFill>
          <a:latin typeface="+mn-lt"/>
          <a:ea typeface="+mn-ea"/>
          <a:cs typeface="+mn-cs"/>
        </a:defRPr>
      </a:lvl1pPr>
      <a:lvl2pPr marL="321457" algn="l" defTabSz="321457" rtl="0" eaLnBrk="1" latinLnBrk="0" hangingPunct="1">
        <a:defRPr sz="1266" kern="1200">
          <a:solidFill>
            <a:schemeClr val="tx1"/>
          </a:solidFill>
          <a:latin typeface="+mn-lt"/>
          <a:ea typeface="+mn-ea"/>
          <a:cs typeface="+mn-cs"/>
        </a:defRPr>
      </a:lvl2pPr>
      <a:lvl3pPr marL="642915" algn="l" defTabSz="321457" rtl="0" eaLnBrk="1" latinLnBrk="0" hangingPunct="1">
        <a:defRPr sz="1266" kern="1200">
          <a:solidFill>
            <a:schemeClr val="tx1"/>
          </a:solidFill>
          <a:latin typeface="+mn-lt"/>
          <a:ea typeface="+mn-ea"/>
          <a:cs typeface="+mn-cs"/>
        </a:defRPr>
      </a:lvl3pPr>
      <a:lvl4pPr marL="964372" algn="l" defTabSz="321457" rtl="0" eaLnBrk="1" latinLnBrk="0" hangingPunct="1">
        <a:defRPr sz="1266" kern="1200">
          <a:solidFill>
            <a:schemeClr val="tx1"/>
          </a:solidFill>
          <a:latin typeface="+mn-lt"/>
          <a:ea typeface="+mn-ea"/>
          <a:cs typeface="+mn-cs"/>
        </a:defRPr>
      </a:lvl4pPr>
      <a:lvl5pPr marL="1285829" algn="l" defTabSz="321457" rtl="0" eaLnBrk="1" latinLnBrk="0" hangingPunct="1">
        <a:defRPr sz="1266" kern="1200">
          <a:solidFill>
            <a:schemeClr val="tx1"/>
          </a:solidFill>
          <a:latin typeface="+mn-lt"/>
          <a:ea typeface="+mn-ea"/>
          <a:cs typeface="+mn-cs"/>
        </a:defRPr>
      </a:lvl5pPr>
      <a:lvl6pPr marL="1607287" algn="l" defTabSz="321457" rtl="0" eaLnBrk="1" latinLnBrk="0" hangingPunct="1">
        <a:defRPr sz="1266" kern="1200">
          <a:solidFill>
            <a:schemeClr val="tx1"/>
          </a:solidFill>
          <a:latin typeface="+mn-lt"/>
          <a:ea typeface="+mn-ea"/>
          <a:cs typeface="+mn-cs"/>
        </a:defRPr>
      </a:lvl6pPr>
      <a:lvl7pPr marL="1928744" algn="l" defTabSz="321457" rtl="0" eaLnBrk="1" latinLnBrk="0" hangingPunct="1">
        <a:defRPr sz="1266" kern="1200">
          <a:solidFill>
            <a:schemeClr val="tx1"/>
          </a:solidFill>
          <a:latin typeface="+mn-lt"/>
          <a:ea typeface="+mn-ea"/>
          <a:cs typeface="+mn-cs"/>
        </a:defRPr>
      </a:lvl7pPr>
      <a:lvl8pPr marL="2250201" algn="l" defTabSz="321457" rtl="0" eaLnBrk="1" latinLnBrk="0" hangingPunct="1">
        <a:defRPr sz="1266" kern="1200">
          <a:solidFill>
            <a:schemeClr val="tx1"/>
          </a:solidFill>
          <a:latin typeface="+mn-lt"/>
          <a:ea typeface="+mn-ea"/>
          <a:cs typeface="+mn-cs"/>
        </a:defRPr>
      </a:lvl8pPr>
      <a:lvl9pPr marL="2571659" algn="l" defTabSz="321457" rtl="0" eaLnBrk="1" latinLnBrk="0" hangingPunct="1">
        <a:defRPr sz="126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AD6F9E-7F1F-4448-9D61-CE23DF4CE3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32DD0C-7853-44AC-B741-5EAA114F9B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0E1D02-D6BF-4A4E-8185-ED172C061A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D5AB12-6378-49B9-9CD0-C92FEE465103}" type="datetimeFigureOut">
              <a:rPr lang="en-GB" smtClean="0"/>
              <a:t>05/01/2021</a:t>
            </a:fld>
            <a:endParaRPr lang="en-GB" dirty="0"/>
          </a:p>
        </p:txBody>
      </p:sp>
      <p:sp>
        <p:nvSpPr>
          <p:cNvPr id="5" name="Footer Placeholder 4">
            <a:extLst>
              <a:ext uri="{FF2B5EF4-FFF2-40B4-BE49-F238E27FC236}">
                <a16:creationId xmlns:a16="http://schemas.microsoft.com/office/drawing/2014/main" id="{D6AFD93E-969F-4FBA-B1BC-E4E99DA897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DF41498-372C-4150-A1A2-0DF43A682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025EA-3D11-4601-B618-42694CB921EF}" type="slidenum">
              <a:rPr lang="en-GB" smtClean="0"/>
              <a:t>‹#›</a:t>
            </a:fld>
            <a:endParaRPr lang="en-GB" dirty="0"/>
          </a:p>
        </p:txBody>
      </p:sp>
    </p:spTree>
    <p:extLst>
      <p:ext uri="{BB962C8B-B14F-4D97-AF65-F5344CB8AC3E}">
        <p14:creationId xmlns:p14="http://schemas.microsoft.com/office/powerpoint/2010/main" val="339441415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package" Target="../embeddings/Microsoft_Excel_Worksheet.xlsx"/><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uidance/asymptomatic-testing-in-schools-and-colleges?utm_source=23%20December%202020%20C19&amp;utm_medium=Daily%20Email%20C19&amp;utm_campaign=DfE%20C19" TargetMode="External"/><Relationship Id="rId2" Type="http://schemas.openxmlformats.org/officeDocument/2006/relationships/hyperlink" Target="https://drive.google.com/drive/folders/1jYv0MjFyIIbzgPn_1S10OuRgfrj_b5_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C38C1-F5C4-4831-B46C-5073B53A3998}"/>
              </a:ext>
            </a:extLst>
          </p:cNvPr>
          <p:cNvSpPr>
            <a:spLocks noGrp="1"/>
          </p:cNvSpPr>
          <p:nvPr>
            <p:ph type="ctrTitle"/>
          </p:nvPr>
        </p:nvSpPr>
        <p:spPr/>
        <p:txBody>
          <a:bodyPr/>
          <a:lstStyle/>
          <a:p>
            <a:pPr algn="ctr"/>
            <a:r>
              <a:rPr lang="en-GB" dirty="0"/>
              <a:t>Barnet Secondary Schools Lateral Flow Device (LFD) Testing Checklist</a:t>
            </a:r>
          </a:p>
        </p:txBody>
      </p:sp>
      <p:sp>
        <p:nvSpPr>
          <p:cNvPr id="3" name="Subtitle 2">
            <a:extLst>
              <a:ext uri="{FF2B5EF4-FFF2-40B4-BE49-F238E27FC236}">
                <a16:creationId xmlns:a16="http://schemas.microsoft.com/office/drawing/2014/main" id="{8347F9C1-9511-49BE-8F69-655D3F9E5283}"/>
              </a:ext>
            </a:extLst>
          </p:cNvPr>
          <p:cNvSpPr>
            <a:spLocks noGrp="1"/>
          </p:cNvSpPr>
          <p:nvPr>
            <p:ph type="subTitle" idx="1"/>
          </p:nvPr>
        </p:nvSpPr>
        <p:spPr/>
        <p:txBody>
          <a:bodyPr/>
          <a:lstStyle/>
          <a:p>
            <a:pPr algn="ctr"/>
            <a:r>
              <a:rPr lang="en-GB" dirty="0"/>
              <a:t>Options for schools and what to consider</a:t>
            </a:r>
          </a:p>
          <a:p>
            <a:pPr algn="ctr"/>
            <a:r>
              <a:rPr lang="en-GB" dirty="0"/>
              <a:t>Version 1.0</a:t>
            </a:r>
          </a:p>
          <a:p>
            <a:pPr algn="ctr"/>
            <a:endParaRPr lang="en-GB" dirty="0"/>
          </a:p>
        </p:txBody>
      </p:sp>
    </p:spTree>
    <p:extLst>
      <p:ext uri="{BB962C8B-B14F-4D97-AF65-F5344CB8AC3E}">
        <p14:creationId xmlns:p14="http://schemas.microsoft.com/office/powerpoint/2010/main" val="359007016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1B7168C0-69A0-4251-8197-B01B63F5CC5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24861"/>
          <a:stretch/>
        </p:blipFill>
        <p:spPr>
          <a:xfrm>
            <a:off x="0" y="-1"/>
            <a:ext cx="12169425" cy="6858001"/>
          </a:xfrm>
        </p:spPr>
      </p:pic>
      <p:sp>
        <p:nvSpPr>
          <p:cNvPr id="2" name="Title 1">
            <a:extLst>
              <a:ext uri="{FF2B5EF4-FFF2-40B4-BE49-F238E27FC236}">
                <a16:creationId xmlns:a16="http://schemas.microsoft.com/office/drawing/2014/main" id="{E37D6D82-B5CB-4F9E-9190-80EBB93EFA4D}"/>
              </a:ext>
            </a:extLst>
          </p:cNvPr>
          <p:cNvSpPr>
            <a:spLocks noGrp="1"/>
          </p:cNvSpPr>
          <p:nvPr>
            <p:ph type="title"/>
          </p:nvPr>
        </p:nvSpPr>
        <p:spPr>
          <a:xfrm rot="5400000">
            <a:off x="1127723" y="-598214"/>
            <a:ext cx="2442328" cy="3867510"/>
          </a:xfrm>
        </p:spPr>
        <p:txBody>
          <a:bodyPr vert="vert270">
            <a:normAutofit/>
          </a:bodyPr>
          <a:lstStyle/>
          <a:p>
            <a:r>
              <a:rPr lang="en-GB" sz="6600" b="1" dirty="0">
                <a:solidFill>
                  <a:schemeClr val="bg1"/>
                </a:solidFill>
              </a:rPr>
              <a:t>Testing at Haverstock</a:t>
            </a:r>
          </a:p>
        </p:txBody>
      </p:sp>
      <p:sp>
        <p:nvSpPr>
          <p:cNvPr id="8" name="TextBox 7">
            <a:extLst>
              <a:ext uri="{FF2B5EF4-FFF2-40B4-BE49-F238E27FC236}">
                <a16:creationId xmlns:a16="http://schemas.microsoft.com/office/drawing/2014/main" id="{A2B30397-4F47-4DC2-B8E2-5A38FAE0571D}"/>
              </a:ext>
            </a:extLst>
          </p:cNvPr>
          <p:cNvSpPr txBox="1"/>
          <p:nvPr/>
        </p:nvSpPr>
        <p:spPr>
          <a:xfrm>
            <a:off x="6707659" y="6096000"/>
            <a:ext cx="5370041" cy="646331"/>
          </a:xfrm>
          <a:prstGeom prst="rect">
            <a:avLst/>
          </a:prstGeom>
          <a:solidFill>
            <a:schemeClr val="bg1"/>
          </a:solidFill>
        </p:spPr>
        <p:txBody>
          <a:bodyPr wrap="square" rtlCol="0">
            <a:spAutoFit/>
          </a:bodyPr>
          <a:lstStyle/>
          <a:p>
            <a:r>
              <a:rPr lang="en-GB" b="1" dirty="0"/>
              <a:t>This is a basic layout to give an idea, and was taken before the mirrors or processing table were set up</a:t>
            </a:r>
            <a:r>
              <a:rPr lang="en-GB" dirty="0"/>
              <a:t>.</a:t>
            </a:r>
          </a:p>
        </p:txBody>
      </p:sp>
    </p:spTree>
    <p:extLst>
      <p:ext uri="{BB962C8B-B14F-4D97-AF65-F5344CB8AC3E}">
        <p14:creationId xmlns:p14="http://schemas.microsoft.com/office/powerpoint/2010/main" val="3400642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BC36C3FF-8634-4549-B4CE-6DF3032CE822}"/>
              </a:ext>
            </a:extLst>
          </p:cNvPr>
          <p:cNvCxnSpPr>
            <a:cxnSpLocks/>
          </p:cNvCxnSpPr>
          <p:nvPr/>
        </p:nvCxnSpPr>
        <p:spPr>
          <a:xfrm>
            <a:off x="84841" y="3723587"/>
            <a:ext cx="12009749"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C412474-4316-40E4-8E2B-4AEAC7935648}"/>
              </a:ext>
            </a:extLst>
          </p:cNvPr>
          <p:cNvSpPr/>
          <p:nvPr/>
        </p:nvSpPr>
        <p:spPr>
          <a:xfrm>
            <a:off x="3766008" y="348618"/>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3295CBE2-1A86-4E48-B11C-7F9ABAEDB6B1}"/>
              </a:ext>
            </a:extLst>
          </p:cNvPr>
          <p:cNvSpPr/>
          <p:nvPr/>
        </p:nvSpPr>
        <p:spPr>
          <a:xfrm>
            <a:off x="6147850" y="5450265"/>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F566BE51-AEFF-4065-A86E-2FCA37A21AF5}"/>
              </a:ext>
            </a:extLst>
          </p:cNvPr>
          <p:cNvSpPr/>
          <p:nvPr/>
        </p:nvSpPr>
        <p:spPr>
          <a:xfrm>
            <a:off x="7436178"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B96E4EE4-3FDC-4896-AC42-FACA3AB8DA1B}"/>
              </a:ext>
            </a:extLst>
          </p:cNvPr>
          <p:cNvSpPr/>
          <p:nvPr/>
        </p:nvSpPr>
        <p:spPr>
          <a:xfrm>
            <a:off x="5601093"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FD3C3A53-B0E4-441C-986F-324CCCA8E25B}"/>
              </a:ext>
            </a:extLst>
          </p:cNvPr>
          <p:cNvSpPr/>
          <p:nvPr/>
        </p:nvSpPr>
        <p:spPr>
          <a:xfrm>
            <a:off x="3766008" y="3325304"/>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ED3B02E1-B1D5-426A-8912-B4AC68089A64}"/>
              </a:ext>
            </a:extLst>
          </p:cNvPr>
          <p:cNvSpPr txBox="1"/>
          <p:nvPr/>
        </p:nvSpPr>
        <p:spPr>
          <a:xfrm>
            <a:off x="319188" y="149711"/>
            <a:ext cx="2561599" cy="1384995"/>
          </a:xfrm>
          <a:prstGeom prst="rect">
            <a:avLst/>
          </a:prstGeom>
          <a:noFill/>
        </p:spPr>
        <p:txBody>
          <a:bodyPr wrap="square" rtlCol="0">
            <a:spAutoFit/>
          </a:bodyPr>
          <a:lstStyle/>
          <a:p>
            <a:r>
              <a:rPr lang="en-GB" sz="2800" b="1" dirty="0"/>
              <a:t>Staff &amp; equipment you need to provide</a:t>
            </a:r>
          </a:p>
        </p:txBody>
      </p:sp>
      <p:sp>
        <p:nvSpPr>
          <p:cNvPr id="11" name="TextBox 10">
            <a:extLst>
              <a:ext uri="{FF2B5EF4-FFF2-40B4-BE49-F238E27FC236}">
                <a16:creationId xmlns:a16="http://schemas.microsoft.com/office/drawing/2014/main" id="{A10E3B77-E99B-4A56-B7B3-E2419F70E8C4}"/>
              </a:ext>
            </a:extLst>
          </p:cNvPr>
          <p:cNvSpPr txBox="1"/>
          <p:nvPr/>
        </p:nvSpPr>
        <p:spPr>
          <a:xfrm>
            <a:off x="5040195" y="271885"/>
            <a:ext cx="2972589" cy="923330"/>
          </a:xfrm>
          <a:prstGeom prst="rect">
            <a:avLst/>
          </a:prstGeom>
          <a:noFill/>
        </p:spPr>
        <p:txBody>
          <a:bodyPr wrap="square" rtlCol="0">
            <a:spAutoFit/>
          </a:bodyPr>
          <a:lstStyle/>
          <a:p>
            <a:r>
              <a:rPr lang="en-GB" dirty="0"/>
              <a:t>1. Registration check table:</a:t>
            </a:r>
          </a:p>
          <a:p>
            <a:r>
              <a:rPr lang="en-GB" b="1" dirty="0">
                <a:solidFill>
                  <a:schemeClr val="accent1"/>
                </a:solidFill>
              </a:rPr>
              <a:t>Table</a:t>
            </a:r>
            <a:r>
              <a:rPr lang="en-GB" dirty="0"/>
              <a:t>, </a:t>
            </a:r>
            <a:r>
              <a:rPr lang="en-GB" b="1" dirty="0">
                <a:solidFill>
                  <a:schemeClr val="accent1"/>
                </a:solidFill>
              </a:rPr>
              <a:t>plug</a:t>
            </a:r>
            <a:r>
              <a:rPr lang="en-GB" dirty="0"/>
              <a:t>, </a:t>
            </a:r>
            <a:r>
              <a:rPr lang="en-GB" b="1" dirty="0">
                <a:solidFill>
                  <a:schemeClr val="accent1"/>
                </a:solidFill>
              </a:rPr>
              <a:t>wifi access, laptop to check registration</a:t>
            </a:r>
          </a:p>
        </p:txBody>
      </p:sp>
      <p:cxnSp>
        <p:nvCxnSpPr>
          <p:cNvPr id="14" name="Straight Connector 13">
            <a:extLst>
              <a:ext uri="{FF2B5EF4-FFF2-40B4-BE49-F238E27FC236}">
                <a16:creationId xmlns:a16="http://schemas.microsoft.com/office/drawing/2014/main" id="{91E9A05E-520D-47B1-9388-B62B8C68A7AB}"/>
              </a:ext>
            </a:extLst>
          </p:cNvPr>
          <p:cNvCxnSpPr>
            <a:stCxn id="9" idx="1"/>
            <a:endCxn id="9" idx="3"/>
          </p:cNvCxnSpPr>
          <p:nvPr/>
        </p:nvCxnSpPr>
        <p:spPr>
          <a:xfrm>
            <a:off x="3766008" y="3744797"/>
            <a:ext cx="989814"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3F6DFC17-4093-4FAE-ABBE-EC958B506626}"/>
              </a:ext>
            </a:extLst>
          </p:cNvPr>
          <p:cNvSpPr txBox="1"/>
          <p:nvPr/>
        </p:nvSpPr>
        <p:spPr>
          <a:xfrm>
            <a:off x="7288885" y="5123118"/>
            <a:ext cx="2262969" cy="1477328"/>
          </a:xfrm>
          <a:prstGeom prst="rect">
            <a:avLst/>
          </a:prstGeom>
          <a:noFill/>
        </p:spPr>
        <p:txBody>
          <a:bodyPr wrap="square" rtlCol="0">
            <a:spAutoFit/>
          </a:bodyPr>
          <a:lstStyle/>
          <a:p>
            <a:r>
              <a:rPr lang="en-GB" dirty="0"/>
              <a:t>5. 1x Results station:</a:t>
            </a:r>
          </a:p>
          <a:p>
            <a:r>
              <a:rPr lang="en-GB" b="1" dirty="0">
                <a:solidFill>
                  <a:schemeClr val="accent1"/>
                </a:solidFill>
              </a:rPr>
              <a:t>Table</a:t>
            </a:r>
          </a:p>
          <a:p>
            <a:r>
              <a:rPr lang="en-GB" b="1" dirty="0">
                <a:solidFill>
                  <a:schemeClr val="accent1"/>
                </a:solidFill>
              </a:rPr>
              <a:t>Plug socket </a:t>
            </a:r>
          </a:p>
          <a:p>
            <a:r>
              <a:rPr lang="en-GB" b="1" dirty="0">
                <a:solidFill>
                  <a:schemeClr val="accent1"/>
                </a:solidFill>
              </a:rPr>
              <a:t>Clinical waste bin</a:t>
            </a:r>
          </a:p>
          <a:p>
            <a:r>
              <a:rPr lang="en-GB" b="1" dirty="0">
                <a:solidFill>
                  <a:schemeClr val="accent1"/>
                </a:solidFill>
              </a:rPr>
              <a:t>Wifi access</a:t>
            </a:r>
          </a:p>
        </p:txBody>
      </p:sp>
      <p:sp>
        <p:nvSpPr>
          <p:cNvPr id="20" name="TextBox 19">
            <a:extLst>
              <a:ext uri="{FF2B5EF4-FFF2-40B4-BE49-F238E27FC236}">
                <a16:creationId xmlns:a16="http://schemas.microsoft.com/office/drawing/2014/main" id="{9E185ABB-70A2-442A-9FCE-2861954EF83F}"/>
              </a:ext>
            </a:extLst>
          </p:cNvPr>
          <p:cNvSpPr txBox="1"/>
          <p:nvPr/>
        </p:nvSpPr>
        <p:spPr>
          <a:xfrm>
            <a:off x="1941480" y="2601115"/>
            <a:ext cx="2561599" cy="923330"/>
          </a:xfrm>
          <a:prstGeom prst="rect">
            <a:avLst/>
          </a:prstGeom>
          <a:noFill/>
        </p:spPr>
        <p:txBody>
          <a:bodyPr wrap="square" rtlCol="0">
            <a:spAutoFit/>
          </a:bodyPr>
          <a:lstStyle/>
          <a:p>
            <a:r>
              <a:rPr lang="en-GB" dirty="0"/>
              <a:t>2. Student side of screen:</a:t>
            </a:r>
          </a:p>
          <a:p>
            <a:r>
              <a:rPr lang="en-GB" b="1" dirty="0">
                <a:solidFill>
                  <a:schemeClr val="accent1"/>
                </a:solidFill>
              </a:rPr>
              <a:t>Table</a:t>
            </a:r>
            <a:r>
              <a:rPr lang="en-GB" dirty="0"/>
              <a:t>, </a:t>
            </a:r>
            <a:r>
              <a:rPr lang="en-GB" b="1" dirty="0">
                <a:solidFill>
                  <a:schemeClr val="accent1"/>
                </a:solidFill>
              </a:rPr>
              <a:t>Bin,</a:t>
            </a:r>
            <a:r>
              <a:rPr lang="en-GB" b="1" dirty="0"/>
              <a:t> </a:t>
            </a:r>
            <a:r>
              <a:rPr lang="en-GB" b="1" dirty="0">
                <a:solidFill>
                  <a:schemeClr val="accent1"/>
                </a:solidFill>
              </a:rPr>
              <a:t>Mirror (at head height)</a:t>
            </a:r>
            <a:r>
              <a:rPr lang="en-GB" dirty="0"/>
              <a:t> </a:t>
            </a:r>
            <a:endParaRPr lang="en-GB" b="1" dirty="0">
              <a:solidFill>
                <a:schemeClr val="accent1"/>
              </a:solidFill>
            </a:endParaRPr>
          </a:p>
        </p:txBody>
      </p:sp>
      <p:sp>
        <p:nvSpPr>
          <p:cNvPr id="21" name="TextBox 20">
            <a:extLst>
              <a:ext uri="{FF2B5EF4-FFF2-40B4-BE49-F238E27FC236}">
                <a16:creationId xmlns:a16="http://schemas.microsoft.com/office/drawing/2014/main" id="{AF7B4752-C06C-4F7A-9E03-C56E21805DF9}"/>
              </a:ext>
            </a:extLst>
          </p:cNvPr>
          <p:cNvSpPr txBox="1"/>
          <p:nvPr/>
        </p:nvSpPr>
        <p:spPr>
          <a:xfrm>
            <a:off x="1970935" y="3998254"/>
            <a:ext cx="1524841" cy="646331"/>
          </a:xfrm>
          <a:prstGeom prst="rect">
            <a:avLst/>
          </a:prstGeom>
          <a:noFill/>
        </p:spPr>
        <p:txBody>
          <a:bodyPr wrap="none" rtlCol="0">
            <a:spAutoFit/>
          </a:bodyPr>
          <a:lstStyle/>
          <a:p>
            <a:r>
              <a:rPr lang="en-GB" dirty="0"/>
              <a:t>4. Tester side :</a:t>
            </a:r>
          </a:p>
          <a:p>
            <a:r>
              <a:rPr lang="en-GB" b="1" dirty="0">
                <a:solidFill>
                  <a:schemeClr val="accent1"/>
                </a:solidFill>
              </a:rPr>
              <a:t>Table</a:t>
            </a:r>
            <a:r>
              <a:rPr lang="en-GB" dirty="0"/>
              <a:t>, </a:t>
            </a:r>
            <a:r>
              <a:rPr lang="en-GB" b="1" dirty="0">
                <a:solidFill>
                  <a:schemeClr val="accent1"/>
                </a:solidFill>
              </a:rPr>
              <a:t>bin</a:t>
            </a:r>
          </a:p>
        </p:txBody>
      </p:sp>
      <p:sp>
        <p:nvSpPr>
          <p:cNvPr id="22" name="TextBox 21">
            <a:extLst>
              <a:ext uri="{FF2B5EF4-FFF2-40B4-BE49-F238E27FC236}">
                <a16:creationId xmlns:a16="http://schemas.microsoft.com/office/drawing/2014/main" id="{C31B5661-3E59-4261-93BD-7A9C967D3456}"/>
              </a:ext>
            </a:extLst>
          </p:cNvPr>
          <p:cNvSpPr txBox="1"/>
          <p:nvPr/>
        </p:nvSpPr>
        <p:spPr>
          <a:xfrm>
            <a:off x="2540859" y="3538921"/>
            <a:ext cx="1166345" cy="369332"/>
          </a:xfrm>
          <a:prstGeom prst="rect">
            <a:avLst/>
          </a:prstGeom>
          <a:solidFill>
            <a:schemeClr val="bg1"/>
          </a:solidFill>
        </p:spPr>
        <p:txBody>
          <a:bodyPr wrap="none" rtlCol="0">
            <a:spAutoFit/>
          </a:bodyPr>
          <a:lstStyle/>
          <a:p>
            <a:r>
              <a:rPr lang="en-GB" dirty="0"/>
              <a:t>3.</a:t>
            </a:r>
            <a:r>
              <a:rPr lang="en-GB" b="1" dirty="0">
                <a:solidFill>
                  <a:schemeClr val="accent1"/>
                </a:solidFill>
              </a:rPr>
              <a:t> Screen*</a:t>
            </a:r>
          </a:p>
        </p:txBody>
      </p:sp>
      <p:sp>
        <p:nvSpPr>
          <p:cNvPr id="28" name="TextBox 27">
            <a:extLst>
              <a:ext uri="{FF2B5EF4-FFF2-40B4-BE49-F238E27FC236}">
                <a16:creationId xmlns:a16="http://schemas.microsoft.com/office/drawing/2014/main" id="{21744D70-C2EF-4C91-803C-3E54F2763B50}"/>
              </a:ext>
            </a:extLst>
          </p:cNvPr>
          <p:cNvSpPr txBox="1"/>
          <p:nvPr/>
        </p:nvSpPr>
        <p:spPr>
          <a:xfrm>
            <a:off x="319188" y="1742468"/>
            <a:ext cx="2458305" cy="646331"/>
          </a:xfrm>
          <a:prstGeom prst="rect">
            <a:avLst/>
          </a:prstGeom>
          <a:solidFill>
            <a:schemeClr val="accent5">
              <a:lumMod val="20000"/>
              <a:lumOff val="80000"/>
            </a:schemeClr>
          </a:solidFill>
        </p:spPr>
        <p:txBody>
          <a:bodyPr wrap="square" rtlCol="0">
            <a:spAutoFit/>
          </a:bodyPr>
          <a:lstStyle/>
          <a:p>
            <a:r>
              <a:rPr lang="en-GB" dirty="0"/>
              <a:t>We need you to provide all items in </a:t>
            </a:r>
            <a:r>
              <a:rPr lang="en-GB" b="1" dirty="0">
                <a:solidFill>
                  <a:schemeClr val="accent1"/>
                </a:solidFill>
              </a:rPr>
              <a:t>blue</a:t>
            </a:r>
          </a:p>
        </p:txBody>
      </p:sp>
      <p:sp>
        <p:nvSpPr>
          <p:cNvPr id="29" name="TextBox 28">
            <a:extLst>
              <a:ext uri="{FF2B5EF4-FFF2-40B4-BE49-F238E27FC236}">
                <a16:creationId xmlns:a16="http://schemas.microsoft.com/office/drawing/2014/main" id="{7DC3253E-F65F-4DF0-BF6C-405544741D25}"/>
              </a:ext>
            </a:extLst>
          </p:cNvPr>
          <p:cNvSpPr txBox="1"/>
          <p:nvPr/>
        </p:nvSpPr>
        <p:spPr>
          <a:xfrm>
            <a:off x="5040195" y="1324755"/>
            <a:ext cx="2822593" cy="923330"/>
          </a:xfrm>
          <a:prstGeom prst="rect">
            <a:avLst/>
          </a:prstGeom>
          <a:solidFill>
            <a:schemeClr val="accent4">
              <a:lumMod val="20000"/>
              <a:lumOff val="80000"/>
            </a:schemeClr>
          </a:solidFill>
        </p:spPr>
        <p:txBody>
          <a:bodyPr wrap="square" rtlCol="0">
            <a:spAutoFit/>
          </a:bodyPr>
          <a:lstStyle/>
          <a:p>
            <a:r>
              <a:rPr lang="en-GB" dirty="0"/>
              <a:t>One member of staff to check registration &amp; help students coming in</a:t>
            </a:r>
          </a:p>
        </p:txBody>
      </p:sp>
      <p:sp>
        <p:nvSpPr>
          <p:cNvPr id="30" name="TextBox 29">
            <a:extLst>
              <a:ext uri="{FF2B5EF4-FFF2-40B4-BE49-F238E27FC236}">
                <a16:creationId xmlns:a16="http://schemas.microsoft.com/office/drawing/2014/main" id="{C2BBCE23-D7C4-4EB3-B4D9-2B55390250D8}"/>
              </a:ext>
            </a:extLst>
          </p:cNvPr>
          <p:cNvSpPr txBox="1"/>
          <p:nvPr/>
        </p:nvSpPr>
        <p:spPr>
          <a:xfrm>
            <a:off x="9025057" y="1324755"/>
            <a:ext cx="2822592" cy="923330"/>
          </a:xfrm>
          <a:prstGeom prst="rect">
            <a:avLst/>
          </a:prstGeom>
          <a:solidFill>
            <a:schemeClr val="accent4">
              <a:lumMod val="20000"/>
              <a:lumOff val="80000"/>
            </a:schemeClr>
          </a:solidFill>
        </p:spPr>
        <p:txBody>
          <a:bodyPr wrap="square" rtlCol="0">
            <a:spAutoFit/>
          </a:bodyPr>
          <a:lstStyle/>
          <a:p>
            <a:r>
              <a:rPr lang="en-GB" dirty="0"/>
              <a:t>One member of staff for students who are waiting for their results </a:t>
            </a:r>
          </a:p>
        </p:txBody>
      </p:sp>
      <p:sp>
        <p:nvSpPr>
          <p:cNvPr id="31" name="TextBox 30">
            <a:extLst>
              <a:ext uri="{FF2B5EF4-FFF2-40B4-BE49-F238E27FC236}">
                <a16:creationId xmlns:a16="http://schemas.microsoft.com/office/drawing/2014/main" id="{333E1A80-B7E4-408B-AE33-3F24338BE8D5}"/>
              </a:ext>
            </a:extLst>
          </p:cNvPr>
          <p:cNvSpPr txBox="1"/>
          <p:nvPr/>
        </p:nvSpPr>
        <p:spPr>
          <a:xfrm>
            <a:off x="9025057" y="271885"/>
            <a:ext cx="2972589" cy="923330"/>
          </a:xfrm>
          <a:prstGeom prst="rect">
            <a:avLst/>
          </a:prstGeom>
          <a:noFill/>
        </p:spPr>
        <p:txBody>
          <a:bodyPr wrap="square" rtlCol="0">
            <a:spAutoFit/>
          </a:bodyPr>
          <a:lstStyle/>
          <a:p>
            <a:r>
              <a:rPr lang="en-GB" dirty="0"/>
              <a:t>6. Appropriate space for students who are awaiting results</a:t>
            </a:r>
            <a:endParaRPr lang="en-GB" b="1" dirty="0">
              <a:solidFill>
                <a:schemeClr val="accent1"/>
              </a:solidFill>
            </a:endParaRPr>
          </a:p>
        </p:txBody>
      </p:sp>
      <p:sp>
        <p:nvSpPr>
          <p:cNvPr id="32" name="TextBox 31">
            <a:extLst>
              <a:ext uri="{FF2B5EF4-FFF2-40B4-BE49-F238E27FC236}">
                <a16:creationId xmlns:a16="http://schemas.microsoft.com/office/drawing/2014/main" id="{BDB1341E-3DA9-423C-893D-9B08DE461E6D}"/>
              </a:ext>
            </a:extLst>
          </p:cNvPr>
          <p:cNvSpPr txBox="1"/>
          <p:nvPr/>
        </p:nvSpPr>
        <p:spPr>
          <a:xfrm>
            <a:off x="7532078" y="2026005"/>
            <a:ext cx="1776581" cy="923330"/>
          </a:xfrm>
          <a:prstGeom prst="rect">
            <a:avLst/>
          </a:prstGeom>
          <a:noFill/>
        </p:spPr>
        <p:txBody>
          <a:bodyPr wrap="square" rtlCol="0">
            <a:spAutoFit/>
          </a:bodyPr>
          <a:lstStyle/>
          <a:p>
            <a:r>
              <a:rPr lang="en-GB" dirty="0"/>
              <a:t>These two roles to support each other as needed</a:t>
            </a:r>
          </a:p>
        </p:txBody>
      </p:sp>
      <p:sp>
        <p:nvSpPr>
          <p:cNvPr id="33" name="TextBox 32">
            <a:extLst>
              <a:ext uri="{FF2B5EF4-FFF2-40B4-BE49-F238E27FC236}">
                <a16:creationId xmlns:a16="http://schemas.microsoft.com/office/drawing/2014/main" id="{116E424A-5402-4A13-99BD-D4A879198100}"/>
              </a:ext>
            </a:extLst>
          </p:cNvPr>
          <p:cNvSpPr txBox="1"/>
          <p:nvPr/>
        </p:nvSpPr>
        <p:spPr>
          <a:xfrm>
            <a:off x="9748248" y="2429553"/>
            <a:ext cx="2346342" cy="1200329"/>
          </a:xfrm>
          <a:prstGeom prst="rect">
            <a:avLst/>
          </a:prstGeom>
          <a:solidFill>
            <a:schemeClr val="accent4">
              <a:lumMod val="20000"/>
              <a:lumOff val="80000"/>
            </a:schemeClr>
          </a:solidFill>
        </p:spPr>
        <p:txBody>
          <a:bodyPr wrap="square" rtlCol="0">
            <a:spAutoFit/>
          </a:bodyPr>
          <a:lstStyle/>
          <a:p>
            <a:r>
              <a:rPr lang="en-GB" dirty="0"/>
              <a:t>Cleaning staff and equipment in line with school Covid secure practice</a:t>
            </a:r>
          </a:p>
        </p:txBody>
      </p:sp>
      <p:sp>
        <p:nvSpPr>
          <p:cNvPr id="34" name="Oval 33">
            <a:extLst>
              <a:ext uri="{FF2B5EF4-FFF2-40B4-BE49-F238E27FC236}">
                <a16:creationId xmlns:a16="http://schemas.microsoft.com/office/drawing/2014/main" id="{2C6D57A3-F875-44BB-8006-BD7FB0A12A2A}"/>
              </a:ext>
            </a:extLst>
          </p:cNvPr>
          <p:cNvSpPr/>
          <p:nvPr/>
        </p:nvSpPr>
        <p:spPr>
          <a:xfrm>
            <a:off x="7288885" y="1925773"/>
            <a:ext cx="2131340" cy="1103944"/>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TextBox 34">
            <a:extLst>
              <a:ext uri="{FF2B5EF4-FFF2-40B4-BE49-F238E27FC236}">
                <a16:creationId xmlns:a16="http://schemas.microsoft.com/office/drawing/2014/main" id="{D143917D-58EB-457F-97F1-12278185FDF6}"/>
              </a:ext>
            </a:extLst>
          </p:cNvPr>
          <p:cNvSpPr txBox="1"/>
          <p:nvPr/>
        </p:nvSpPr>
        <p:spPr>
          <a:xfrm>
            <a:off x="319188" y="4776457"/>
            <a:ext cx="5403717" cy="2031325"/>
          </a:xfrm>
          <a:prstGeom prst="rect">
            <a:avLst/>
          </a:prstGeom>
          <a:noFill/>
        </p:spPr>
        <p:txBody>
          <a:bodyPr wrap="square" rtlCol="0">
            <a:spAutoFit/>
          </a:bodyPr>
          <a:lstStyle/>
          <a:p>
            <a:r>
              <a:rPr lang="en-GB" dirty="0"/>
              <a:t>*</a:t>
            </a:r>
            <a:r>
              <a:rPr lang="en-GB" b="1" dirty="0">
                <a:solidFill>
                  <a:schemeClr val="accent1"/>
                </a:solidFill>
              </a:rPr>
              <a:t>Screen</a:t>
            </a:r>
            <a:endParaRPr lang="en-GB" dirty="0">
              <a:solidFill>
                <a:schemeClr val="accent1"/>
              </a:solidFill>
            </a:endParaRPr>
          </a:p>
          <a:p>
            <a:r>
              <a:rPr lang="en-GB" dirty="0"/>
              <a:t>The screen needs to be large enough to separate students from our staff. It can either be freestanding or sit on a table. </a:t>
            </a:r>
          </a:p>
          <a:p>
            <a:r>
              <a:rPr lang="en-GB" dirty="0"/>
              <a:t>If the screen doesn’t have a window/gap for passing the swab through, please also provide a small table next to the screen that both staff and students can reach.</a:t>
            </a:r>
          </a:p>
        </p:txBody>
      </p:sp>
    </p:spTree>
    <p:extLst>
      <p:ext uri="{BB962C8B-B14F-4D97-AF65-F5344CB8AC3E}">
        <p14:creationId xmlns:p14="http://schemas.microsoft.com/office/powerpoint/2010/main" val="975276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BC36C3FF-8634-4549-B4CE-6DF3032CE822}"/>
              </a:ext>
            </a:extLst>
          </p:cNvPr>
          <p:cNvCxnSpPr>
            <a:cxnSpLocks/>
          </p:cNvCxnSpPr>
          <p:nvPr/>
        </p:nvCxnSpPr>
        <p:spPr>
          <a:xfrm>
            <a:off x="84841" y="3723587"/>
            <a:ext cx="12009749"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C412474-4316-40E4-8E2B-4AEAC7935648}"/>
              </a:ext>
            </a:extLst>
          </p:cNvPr>
          <p:cNvSpPr/>
          <p:nvPr/>
        </p:nvSpPr>
        <p:spPr>
          <a:xfrm>
            <a:off x="3766008" y="565609"/>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3295CBE2-1A86-4E48-B11C-7F9ABAEDB6B1}"/>
              </a:ext>
            </a:extLst>
          </p:cNvPr>
          <p:cNvSpPr/>
          <p:nvPr/>
        </p:nvSpPr>
        <p:spPr>
          <a:xfrm>
            <a:off x="5601093" y="5450265"/>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F566BE51-AEFF-4065-A86E-2FCA37A21AF5}"/>
              </a:ext>
            </a:extLst>
          </p:cNvPr>
          <p:cNvSpPr/>
          <p:nvPr/>
        </p:nvSpPr>
        <p:spPr>
          <a:xfrm>
            <a:off x="7436178"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B96E4EE4-3FDC-4896-AC42-FACA3AB8DA1B}"/>
              </a:ext>
            </a:extLst>
          </p:cNvPr>
          <p:cNvSpPr/>
          <p:nvPr/>
        </p:nvSpPr>
        <p:spPr>
          <a:xfrm>
            <a:off x="5601093"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FD3C3A53-B0E4-441C-986F-324CCCA8E25B}"/>
              </a:ext>
            </a:extLst>
          </p:cNvPr>
          <p:cNvSpPr/>
          <p:nvPr/>
        </p:nvSpPr>
        <p:spPr>
          <a:xfrm>
            <a:off x="3766008" y="3325304"/>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cxnSp>
        <p:nvCxnSpPr>
          <p:cNvPr id="11" name="Straight Arrow Connector 10">
            <a:extLst>
              <a:ext uri="{FF2B5EF4-FFF2-40B4-BE49-F238E27FC236}">
                <a16:creationId xmlns:a16="http://schemas.microsoft.com/office/drawing/2014/main" id="{C698D4C6-150D-4BAD-8045-EA0F7046E662}"/>
              </a:ext>
            </a:extLst>
          </p:cNvPr>
          <p:cNvCxnSpPr>
            <a:cxnSpLocks/>
          </p:cNvCxnSpPr>
          <p:nvPr/>
        </p:nvCxnSpPr>
        <p:spPr>
          <a:xfrm>
            <a:off x="2460396" y="1404594"/>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7AB4D7B-4595-44F1-B14C-64A2C964099F}"/>
              </a:ext>
            </a:extLst>
          </p:cNvPr>
          <p:cNvCxnSpPr>
            <a:cxnSpLocks/>
          </p:cNvCxnSpPr>
          <p:nvPr/>
        </p:nvCxnSpPr>
        <p:spPr>
          <a:xfrm>
            <a:off x="3459637" y="1489435"/>
            <a:ext cx="801278" cy="16779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E457289-E10D-4DDC-83D6-D81191708445}"/>
              </a:ext>
            </a:extLst>
          </p:cNvPr>
          <p:cNvCxnSpPr>
            <a:cxnSpLocks/>
          </p:cNvCxnSpPr>
          <p:nvPr/>
        </p:nvCxnSpPr>
        <p:spPr>
          <a:xfrm flipV="1">
            <a:off x="4383465" y="1121790"/>
            <a:ext cx="4042527" cy="204561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FD8F64B-FC1C-4195-A43C-2711686F1B0A}"/>
              </a:ext>
            </a:extLst>
          </p:cNvPr>
          <p:cNvSpPr txBox="1"/>
          <p:nvPr/>
        </p:nvSpPr>
        <p:spPr>
          <a:xfrm>
            <a:off x="4110088" y="1074352"/>
            <a:ext cx="2601797" cy="646331"/>
          </a:xfrm>
          <a:prstGeom prst="rect">
            <a:avLst/>
          </a:prstGeom>
          <a:noFill/>
        </p:spPr>
        <p:txBody>
          <a:bodyPr wrap="square" rtlCol="0">
            <a:spAutoFit/>
          </a:bodyPr>
          <a:lstStyle/>
          <a:p>
            <a:r>
              <a:rPr lang="en-GB" dirty="0"/>
              <a:t>3. Student registration is checked (by school staff)</a:t>
            </a:r>
          </a:p>
        </p:txBody>
      </p:sp>
      <p:cxnSp>
        <p:nvCxnSpPr>
          <p:cNvPr id="18" name="Straight Arrow Connector 17">
            <a:extLst>
              <a:ext uri="{FF2B5EF4-FFF2-40B4-BE49-F238E27FC236}">
                <a16:creationId xmlns:a16="http://schemas.microsoft.com/office/drawing/2014/main" id="{BF2B7AFA-4280-4E19-91EE-513B28FE7C53}"/>
              </a:ext>
            </a:extLst>
          </p:cNvPr>
          <p:cNvCxnSpPr>
            <a:cxnSpLocks/>
          </p:cNvCxnSpPr>
          <p:nvPr/>
        </p:nvCxnSpPr>
        <p:spPr>
          <a:xfrm>
            <a:off x="1321322" y="1406165"/>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A59CE87-4819-4BC1-8A36-9E3AD416045D}"/>
              </a:ext>
            </a:extLst>
          </p:cNvPr>
          <p:cNvCxnSpPr>
            <a:cxnSpLocks/>
          </p:cNvCxnSpPr>
          <p:nvPr/>
        </p:nvCxnSpPr>
        <p:spPr>
          <a:xfrm>
            <a:off x="171251" y="1415589"/>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4639DBED-35E5-407F-B275-EC87FDF41401}"/>
              </a:ext>
            </a:extLst>
          </p:cNvPr>
          <p:cNvSpPr txBox="1"/>
          <p:nvPr/>
        </p:nvSpPr>
        <p:spPr>
          <a:xfrm>
            <a:off x="2686139" y="273182"/>
            <a:ext cx="1980129" cy="923330"/>
          </a:xfrm>
          <a:prstGeom prst="rect">
            <a:avLst/>
          </a:prstGeom>
          <a:noFill/>
        </p:spPr>
        <p:txBody>
          <a:bodyPr wrap="square" rtlCol="0">
            <a:spAutoFit/>
          </a:bodyPr>
          <a:lstStyle/>
          <a:p>
            <a:r>
              <a:rPr lang="en-GB" dirty="0"/>
              <a:t>2. Arrive for testing as scheduled by school</a:t>
            </a:r>
          </a:p>
        </p:txBody>
      </p:sp>
      <p:sp>
        <p:nvSpPr>
          <p:cNvPr id="27" name="TextBox 26">
            <a:extLst>
              <a:ext uri="{FF2B5EF4-FFF2-40B4-BE49-F238E27FC236}">
                <a16:creationId xmlns:a16="http://schemas.microsoft.com/office/drawing/2014/main" id="{76C8DCC7-8C71-40B4-BC0F-128E9D620C2E}"/>
              </a:ext>
            </a:extLst>
          </p:cNvPr>
          <p:cNvSpPr txBox="1"/>
          <p:nvPr/>
        </p:nvSpPr>
        <p:spPr>
          <a:xfrm>
            <a:off x="1717036" y="2642359"/>
            <a:ext cx="2348274" cy="923330"/>
          </a:xfrm>
          <a:prstGeom prst="rect">
            <a:avLst/>
          </a:prstGeom>
          <a:noFill/>
        </p:spPr>
        <p:txBody>
          <a:bodyPr wrap="square" rtlCol="0">
            <a:spAutoFit/>
          </a:bodyPr>
          <a:lstStyle/>
          <a:p>
            <a:r>
              <a:rPr lang="en-GB" dirty="0"/>
              <a:t>4. Student swabs and hands completed swab to testing assistant</a:t>
            </a:r>
          </a:p>
        </p:txBody>
      </p:sp>
      <p:sp>
        <p:nvSpPr>
          <p:cNvPr id="24" name="TextBox 23">
            <a:extLst>
              <a:ext uri="{FF2B5EF4-FFF2-40B4-BE49-F238E27FC236}">
                <a16:creationId xmlns:a16="http://schemas.microsoft.com/office/drawing/2014/main" id="{BE9FB7D6-2BEC-44C2-A82E-09D2D223572D}"/>
              </a:ext>
            </a:extLst>
          </p:cNvPr>
          <p:cNvSpPr txBox="1"/>
          <p:nvPr/>
        </p:nvSpPr>
        <p:spPr>
          <a:xfrm>
            <a:off x="8701725" y="285146"/>
            <a:ext cx="3392865" cy="2862322"/>
          </a:xfrm>
          <a:prstGeom prst="rect">
            <a:avLst/>
          </a:prstGeom>
          <a:noFill/>
        </p:spPr>
        <p:txBody>
          <a:bodyPr wrap="square" rtlCol="0">
            <a:spAutoFit/>
          </a:bodyPr>
          <a:lstStyle/>
          <a:p>
            <a:r>
              <a:rPr lang="en-GB" dirty="0"/>
              <a:t>4. Student leaves testing area and waits for test result</a:t>
            </a:r>
          </a:p>
          <a:p>
            <a:endParaRPr lang="en-GB" dirty="0"/>
          </a:p>
          <a:p>
            <a:r>
              <a:rPr lang="en-GB" dirty="0"/>
              <a:t>5. Test result is shared with student (by text)</a:t>
            </a:r>
          </a:p>
          <a:p>
            <a:endParaRPr lang="en-GB" dirty="0"/>
          </a:p>
          <a:p>
            <a:r>
              <a:rPr lang="en-GB" dirty="0"/>
              <a:t>6. Student either rejoins school or isolates, goes home and books PCR test if positive (see NHS guidance)</a:t>
            </a:r>
          </a:p>
        </p:txBody>
      </p:sp>
      <p:sp>
        <p:nvSpPr>
          <p:cNvPr id="3" name="TextBox 2">
            <a:extLst>
              <a:ext uri="{FF2B5EF4-FFF2-40B4-BE49-F238E27FC236}">
                <a16:creationId xmlns:a16="http://schemas.microsoft.com/office/drawing/2014/main" id="{ED3B02E1-B1D5-426A-8912-B4AC68089A64}"/>
              </a:ext>
            </a:extLst>
          </p:cNvPr>
          <p:cNvSpPr txBox="1"/>
          <p:nvPr/>
        </p:nvSpPr>
        <p:spPr>
          <a:xfrm>
            <a:off x="398773" y="4847144"/>
            <a:ext cx="2896877" cy="1200329"/>
          </a:xfrm>
          <a:prstGeom prst="rect">
            <a:avLst/>
          </a:prstGeom>
          <a:noFill/>
        </p:spPr>
        <p:txBody>
          <a:bodyPr wrap="square" rtlCol="0">
            <a:spAutoFit/>
          </a:bodyPr>
          <a:lstStyle/>
          <a:p>
            <a:r>
              <a:rPr lang="en-GB" sz="3600" b="1" dirty="0"/>
              <a:t>Process for students</a:t>
            </a:r>
          </a:p>
        </p:txBody>
      </p:sp>
      <p:sp>
        <p:nvSpPr>
          <p:cNvPr id="25" name="TextBox 24">
            <a:extLst>
              <a:ext uri="{FF2B5EF4-FFF2-40B4-BE49-F238E27FC236}">
                <a16:creationId xmlns:a16="http://schemas.microsoft.com/office/drawing/2014/main" id="{6BE83136-6493-40FE-96A3-63EFB2555C8B}"/>
              </a:ext>
            </a:extLst>
          </p:cNvPr>
          <p:cNvSpPr txBox="1"/>
          <p:nvPr/>
        </p:nvSpPr>
        <p:spPr>
          <a:xfrm>
            <a:off x="187712" y="259193"/>
            <a:ext cx="2348274" cy="923330"/>
          </a:xfrm>
          <a:prstGeom prst="rect">
            <a:avLst/>
          </a:prstGeom>
          <a:noFill/>
        </p:spPr>
        <p:txBody>
          <a:bodyPr wrap="square" rtlCol="0">
            <a:spAutoFit/>
          </a:bodyPr>
          <a:lstStyle/>
          <a:p>
            <a:r>
              <a:rPr lang="en-GB" dirty="0"/>
              <a:t>1. Students register their test in advance (with teacher support)</a:t>
            </a:r>
          </a:p>
        </p:txBody>
      </p:sp>
    </p:spTree>
    <p:extLst>
      <p:ext uri="{BB962C8B-B14F-4D97-AF65-F5344CB8AC3E}">
        <p14:creationId xmlns:p14="http://schemas.microsoft.com/office/powerpoint/2010/main" val="3961382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BC36C3FF-8634-4549-B4CE-6DF3032CE822}"/>
              </a:ext>
            </a:extLst>
          </p:cNvPr>
          <p:cNvCxnSpPr>
            <a:cxnSpLocks/>
          </p:cNvCxnSpPr>
          <p:nvPr/>
        </p:nvCxnSpPr>
        <p:spPr>
          <a:xfrm>
            <a:off x="84841" y="3723587"/>
            <a:ext cx="12009749"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C412474-4316-40E4-8E2B-4AEAC7935648}"/>
              </a:ext>
            </a:extLst>
          </p:cNvPr>
          <p:cNvSpPr/>
          <p:nvPr/>
        </p:nvSpPr>
        <p:spPr>
          <a:xfrm>
            <a:off x="3766008" y="565609"/>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3295CBE2-1A86-4E48-B11C-7F9ABAEDB6B1}"/>
              </a:ext>
            </a:extLst>
          </p:cNvPr>
          <p:cNvSpPr/>
          <p:nvPr/>
        </p:nvSpPr>
        <p:spPr>
          <a:xfrm>
            <a:off x="5601093" y="5450265"/>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F566BE51-AEFF-4065-A86E-2FCA37A21AF5}"/>
              </a:ext>
            </a:extLst>
          </p:cNvPr>
          <p:cNvSpPr/>
          <p:nvPr/>
        </p:nvSpPr>
        <p:spPr>
          <a:xfrm>
            <a:off x="7436178"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B96E4EE4-3FDC-4896-AC42-FACA3AB8DA1B}"/>
              </a:ext>
            </a:extLst>
          </p:cNvPr>
          <p:cNvSpPr/>
          <p:nvPr/>
        </p:nvSpPr>
        <p:spPr>
          <a:xfrm>
            <a:off x="5601093"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FD3C3A53-B0E4-441C-986F-324CCCA8E25B}"/>
              </a:ext>
            </a:extLst>
          </p:cNvPr>
          <p:cNvSpPr/>
          <p:nvPr/>
        </p:nvSpPr>
        <p:spPr>
          <a:xfrm>
            <a:off x="3766008" y="3325304"/>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GB" dirty="0"/>
          </a:p>
        </p:txBody>
      </p:sp>
      <p:cxnSp>
        <p:nvCxnSpPr>
          <p:cNvPr id="11" name="Straight Arrow Connector 10">
            <a:extLst>
              <a:ext uri="{FF2B5EF4-FFF2-40B4-BE49-F238E27FC236}">
                <a16:creationId xmlns:a16="http://schemas.microsoft.com/office/drawing/2014/main" id="{C698D4C6-150D-4BAD-8045-EA0F7046E662}"/>
              </a:ext>
            </a:extLst>
          </p:cNvPr>
          <p:cNvCxnSpPr>
            <a:cxnSpLocks/>
          </p:cNvCxnSpPr>
          <p:nvPr/>
        </p:nvCxnSpPr>
        <p:spPr>
          <a:xfrm>
            <a:off x="2460396" y="1404594"/>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7AB4D7B-4595-44F1-B14C-64A2C964099F}"/>
              </a:ext>
            </a:extLst>
          </p:cNvPr>
          <p:cNvCxnSpPr>
            <a:cxnSpLocks/>
          </p:cNvCxnSpPr>
          <p:nvPr/>
        </p:nvCxnSpPr>
        <p:spPr>
          <a:xfrm>
            <a:off x="3459637" y="1489435"/>
            <a:ext cx="801278" cy="16779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17A9F59-BB95-4687-8E7B-6A1EDA09FC55}"/>
              </a:ext>
            </a:extLst>
          </p:cNvPr>
          <p:cNvCxnSpPr>
            <a:cxnSpLocks/>
          </p:cNvCxnSpPr>
          <p:nvPr/>
        </p:nvCxnSpPr>
        <p:spPr>
          <a:xfrm>
            <a:off x="4852055" y="4016015"/>
            <a:ext cx="775353" cy="1316022"/>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2" name="TextBox 1">
            <a:extLst>
              <a:ext uri="{FF2B5EF4-FFF2-40B4-BE49-F238E27FC236}">
                <a16:creationId xmlns:a16="http://schemas.microsoft.com/office/drawing/2014/main" id="{5FD8F64B-FC1C-4195-A43C-2711686F1B0A}"/>
              </a:ext>
            </a:extLst>
          </p:cNvPr>
          <p:cNvSpPr txBox="1"/>
          <p:nvPr/>
        </p:nvSpPr>
        <p:spPr>
          <a:xfrm>
            <a:off x="351149" y="403676"/>
            <a:ext cx="2223119" cy="646331"/>
          </a:xfrm>
          <a:prstGeom prst="rect">
            <a:avLst/>
          </a:prstGeom>
          <a:noFill/>
        </p:spPr>
        <p:txBody>
          <a:bodyPr wrap="square" rtlCol="0">
            <a:spAutoFit/>
          </a:bodyPr>
          <a:lstStyle/>
          <a:p>
            <a:r>
              <a:rPr lang="en-GB" dirty="0"/>
              <a:t>1. Swab test is registered by student</a:t>
            </a:r>
          </a:p>
        </p:txBody>
      </p:sp>
      <p:cxnSp>
        <p:nvCxnSpPr>
          <p:cNvPr id="18" name="Straight Arrow Connector 17">
            <a:extLst>
              <a:ext uri="{FF2B5EF4-FFF2-40B4-BE49-F238E27FC236}">
                <a16:creationId xmlns:a16="http://schemas.microsoft.com/office/drawing/2014/main" id="{BF2B7AFA-4280-4E19-91EE-513B28FE7C53}"/>
              </a:ext>
            </a:extLst>
          </p:cNvPr>
          <p:cNvCxnSpPr>
            <a:cxnSpLocks/>
          </p:cNvCxnSpPr>
          <p:nvPr/>
        </p:nvCxnSpPr>
        <p:spPr>
          <a:xfrm>
            <a:off x="1321322" y="1406165"/>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A59CE87-4819-4BC1-8A36-9E3AD416045D}"/>
              </a:ext>
            </a:extLst>
          </p:cNvPr>
          <p:cNvCxnSpPr>
            <a:cxnSpLocks/>
          </p:cNvCxnSpPr>
          <p:nvPr/>
        </p:nvCxnSpPr>
        <p:spPr>
          <a:xfrm>
            <a:off x="171251" y="1415589"/>
            <a:ext cx="923827"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6C8DCC7-8C71-40B4-BC0F-128E9D620C2E}"/>
              </a:ext>
            </a:extLst>
          </p:cNvPr>
          <p:cNvSpPr txBox="1"/>
          <p:nvPr/>
        </p:nvSpPr>
        <p:spPr>
          <a:xfrm>
            <a:off x="1717036" y="2642359"/>
            <a:ext cx="2348274" cy="923330"/>
          </a:xfrm>
          <a:prstGeom prst="rect">
            <a:avLst/>
          </a:prstGeom>
          <a:noFill/>
        </p:spPr>
        <p:txBody>
          <a:bodyPr wrap="square" rtlCol="0">
            <a:spAutoFit/>
          </a:bodyPr>
          <a:lstStyle/>
          <a:p>
            <a:r>
              <a:rPr lang="en-GB" dirty="0"/>
              <a:t>2. Student swabs and hands completed swab to testing assistant</a:t>
            </a:r>
          </a:p>
        </p:txBody>
      </p:sp>
      <p:sp>
        <p:nvSpPr>
          <p:cNvPr id="21" name="TextBox 20">
            <a:extLst>
              <a:ext uri="{FF2B5EF4-FFF2-40B4-BE49-F238E27FC236}">
                <a16:creationId xmlns:a16="http://schemas.microsoft.com/office/drawing/2014/main" id="{68B175D6-FE9B-473F-A1F7-3E70A4751273}"/>
              </a:ext>
            </a:extLst>
          </p:cNvPr>
          <p:cNvSpPr txBox="1"/>
          <p:nvPr/>
        </p:nvSpPr>
        <p:spPr>
          <a:xfrm>
            <a:off x="1707819" y="3804929"/>
            <a:ext cx="2246723" cy="923330"/>
          </a:xfrm>
          <a:prstGeom prst="rect">
            <a:avLst/>
          </a:prstGeom>
          <a:noFill/>
        </p:spPr>
        <p:txBody>
          <a:bodyPr wrap="square" rtlCol="0">
            <a:spAutoFit/>
          </a:bodyPr>
          <a:lstStyle/>
          <a:p>
            <a:r>
              <a:rPr lang="en-GB" dirty="0"/>
              <a:t>3. Testing assistant puts swab sample onto test device</a:t>
            </a:r>
          </a:p>
        </p:txBody>
      </p:sp>
      <p:sp>
        <p:nvSpPr>
          <p:cNvPr id="23" name="TextBox 22">
            <a:extLst>
              <a:ext uri="{FF2B5EF4-FFF2-40B4-BE49-F238E27FC236}">
                <a16:creationId xmlns:a16="http://schemas.microsoft.com/office/drawing/2014/main" id="{21D2B1BC-9BCF-44BC-92CC-9AB4DF2058DD}"/>
              </a:ext>
            </a:extLst>
          </p:cNvPr>
          <p:cNvSpPr txBox="1"/>
          <p:nvPr/>
        </p:nvSpPr>
        <p:spPr>
          <a:xfrm>
            <a:off x="6789957" y="5302345"/>
            <a:ext cx="3768064" cy="1477328"/>
          </a:xfrm>
          <a:prstGeom prst="rect">
            <a:avLst/>
          </a:prstGeom>
          <a:noFill/>
        </p:spPr>
        <p:txBody>
          <a:bodyPr wrap="square" rtlCol="0">
            <a:spAutoFit/>
          </a:bodyPr>
          <a:lstStyle/>
          <a:p>
            <a:r>
              <a:rPr lang="en-GB" dirty="0"/>
              <a:t>5. Tests take up to 30 minutes to show the result, which is then recorded onto shared document so school staff can view (test disposed of in clinical waste)</a:t>
            </a:r>
          </a:p>
        </p:txBody>
      </p:sp>
      <p:sp>
        <p:nvSpPr>
          <p:cNvPr id="3" name="TextBox 2">
            <a:extLst>
              <a:ext uri="{FF2B5EF4-FFF2-40B4-BE49-F238E27FC236}">
                <a16:creationId xmlns:a16="http://schemas.microsoft.com/office/drawing/2014/main" id="{ED3B02E1-B1D5-426A-8912-B4AC68089A64}"/>
              </a:ext>
            </a:extLst>
          </p:cNvPr>
          <p:cNvSpPr txBox="1"/>
          <p:nvPr/>
        </p:nvSpPr>
        <p:spPr>
          <a:xfrm>
            <a:off x="240789" y="4909903"/>
            <a:ext cx="2432320" cy="1754326"/>
          </a:xfrm>
          <a:prstGeom prst="rect">
            <a:avLst/>
          </a:prstGeom>
          <a:noFill/>
        </p:spPr>
        <p:txBody>
          <a:bodyPr wrap="square" rtlCol="0">
            <a:spAutoFit/>
          </a:bodyPr>
          <a:lstStyle/>
          <a:p>
            <a:r>
              <a:rPr lang="en-GB" sz="3600" b="1" dirty="0"/>
              <a:t>What happens to the test</a:t>
            </a:r>
          </a:p>
        </p:txBody>
      </p:sp>
      <p:sp>
        <p:nvSpPr>
          <p:cNvPr id="28" name="TextBox 27">
            <a:extLst>
              <a:ext uri="{FF2B5EF4-FFF2-40B4-BE49-F238E27FC236}">
                <a16:creationId xmlns:a16="http://schemas.microsoft.com/office/drawing/2014/main" id="{C3808ECC-8522-4E91-9BD3-A03AAA917070}"/>
              </a:ext>
            </a:extLst>
          </p:cNvPr>
          <p:cNvSpPr txBox="1"/>
          <p:nvPr/>
        </p:nvSpPr>
        <p:spPr>
          <a:xfrm>
            <a:off x="8397711" y="534075"/>
            <a:ext cx="3607323" cy="369332"/>
          </a:xfrm>
          <a:prstGeom prst="rect">
            <a:avLst/>
          </a:prstGeom>
          <a:noFill/>
        </p:spPr>
        <p:txBody>
          <a:bodyPr wrap="square" rtlCol="0">
            <a:spAutoFit/>
          </a:bodyPr>
          <a:lstStyle/>
          <a:p>
            <a:r>
              <a:rPr lang="en-GB" dirty="0"/>
              <a:t>6. Student gets text with test result</a:t>
            </a:r>
          </a:p>
        </p:txBody>
      </p:sp>
      <p:sp>
        <p:nvSpPr>
          <p:cNvPr id="29" name="TextBox 28">
            <a:extLst>
              <a:ext uri="{FF2B5EF4-FFF2-40B4-BE49-F238E27FC236}">
                <a16:creationId xmlns:a16="http://schemas.microsoft.com/office/drawing/2014/main" id="{F9272532-148E-4957-B22F-72A8D4000672}"/>
              </a:ext>
            </a:extLst>
          </p:cNvPr>
          <p:cNvSpPr txBox="1"/>
          <p:nvPr/>
        </p:nvSpPr>
        <p:spPr>
          <a:xfrm>
            <a:off x="3529695" y="5394678"/>
            <a:ext cx="2644719" cy="646331"/>
          </a:xfrm>
          <a:prstGeom prst="rect">
            <a:avLst/>
          </a:prstGeom>
          <a:noFill/>
        </p:spPr>
        <p:txBody>
          <a:bodyPr wrap="square" rtlCol="0">
            <a:spAutoFit/>
          </a:bodyPr>
          <a:lstStyle/>
          <a:p>
            <a:r>
              <a:rPr lang="en-GB" dirty="0"/>
              <a:t>4. Test moved to processing area</a:t>
            </a:r>
          </a:p>
        </p:txBody>
      </p:sp>
      <p:cxnSp>
        <p:nvCxnSpPr>
          <p:cNvPr id="30" name="Straight Arrow Connector 29">
            <a:extLst>
              <a:ext uri="{FF2B5EF4-FFF2-40B4-BE49-F238E27FC236}">
                <a16:creationId xmlns:a16="http://schemas.microsoft.com/office/drawing/2014/main" id="{2BA3EC5D-EE2D-48FD-A516-6A873E22CC13}"/>
              </a:ext>
            </a:extLst>
          </p:cNvPr>
          <p:cNvCxnSpPr>
            <a:cxnSpLocks/>
          </p:cNvCxnSpPr>
          <p:nvPr/>
        </p:nvCxnSpPr>
        <p:spPr>
          <a:xfrm flipV="1">
            <a:off x="8699483" y="1190428"/>
            <a:ext cx="0" cy="3960543"/>
          </a:xfrm>
          <a:prstGeom prst="straightConnector1">
            <a:avLst/>
          </a:prstGeom>
          <a:ln w="38100">
            <a:prstDash val="sysDot"/>
            <a:tailEnd type="triangle"/>
          </a:ln>
        </p:spPr>
        <p:style>
          <a:lnRef idx="1">
            <a:schemeClr val="accent3"/>
          </a:lnRef>
          <a:fillRef idx="0">
            <a:schemeClr val="accent3"/>
          </a:fillRef>
          <a:effectRef idx="0">
            <a:schemeClr val="accent3"/>
          </a:effectRef>
          <a:fontRef idx="minor">
            <a:schemeClr val="tx1"/>
          </a:fontRef>
        </p:style>
      </p:cxnSp>
      <p:pic>
        <p:nvPicPr>
          <p:cNvPr id="17" name="Graphic 16" descr="Internet">
            <a:extLst>
              <a:ext uri="{FF2B5EF4-FFF2-40B4-BE49-F238E27FC236}">
                <a16:creationId xmlns:a16="http://schemas.microsoft.com/office/drawing/2014/main" id="{E0D782DD-8FD8-4FAE-8F92-9286EDD68E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69136" y="4774979"/>
            <a:ext cx="651980" cy="651980"/>
          </a:xfrm>
          <a:prstGeom prst="rect">
            <a:avLst/>
          </a:prstGeom>
        </p:spPr>
      </p:pic>
    </p:spTree>
    <p:extLst>
      <p:ext uri="{BB962C8B-B14F-4D97-AF65-F5344CB8AC3E}">
        <p14:creationId xmlns:p14="http://schemas.microsoft.com/office/powerpoint/2010/main" val="143766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B739D-17A1-4699-A5C8-67FE621D89E8}"/>
              </a:ext>
            </a:extLst>
          </p:cNvPr>
          <p:cNvSpPr>
            <a:spLocks noGrp="1"/>
          </p:cNvSpPr>
          <p:nvPr>
            <p:ph type="title"/>
          </p:nvPr>
        </p:nvSpPr>
        <p:spPr/>
        <p:txBody>
          <a:bodyPr/>
          <a:lstStyle/>
          <a:p>
            <a:r>
              <a:rPr lang="en-GB" dirty="0"/>
              <a:t>2. Supplies &amp; waste management</a:t>
            </a:r>
          </a:p>
        </p:txBody>
      </p:sp>
      <p:sp>
        <p:nvSpPr>
          <p:cNvPr id="3" name="Content Placeholder 2">
            <a:extLst>
              <a:ext uri="{FF2B5EF4-FFF2-40B4-BE49-F238E27FC236}">
                <a16:creationId xmlns:a16="http://schemas.microsoft.com/office/drawing/2014/main" id="{971D7576-DC7C-42EF-918D-43E971F2206E}"/>
              </a:ext>
            </a:extLst>
          </p:cNvPr>
          <p:cNvSpPr>
            <a:spLocks noGrp="1"/>
          </p:cNvSpPr>
          <p:nvPr>
            <p:ph idx="1"/>
          </p:nvPr>
        </p:nvSpPr>
        <p:spPr>
          <a:xfrm>
            <a:off x="695400" y="1036769"/>
            <a:ext cx="10868708" cy="5009213"/>
          </a:xfrm>
        </p:spPr>
        <p:txBody>
          <a:bodyPr/>
          <a:lstStyle/>
          <a:p>
            <a:pPr marL="0" lvl="1" indent="0">
              <a:buNone/>
            </a:pPr>
            <a:r>
              <a:rPr lang="en-GB" b="0" dirty="0"/>
              <a:t>Need to consider:</a:t>
            </a:r>
          </a:p>
          <a:p>
            <a:pPr lvl="1"/>
            <a:r>
              <a:rPr lang="en-GB" b="0" dirty="0"/>
              <a:t>PPE and tests being sent to each school – if not, participate can notify DfE and have them collected</a:t>
            </a:r>
          </a:p>
          <a:p>
            <a:pPr lvl="1"/>
            <a:r>
              <a:rPr lang="en-GB" b="0" dirty="0"/>
              <a:t>Other supplies needed, including sharpies, mirrors, cleaning supplies – now listed in revised handbook</a:t>
            </a:r>
          </a:p>
          <a:p>
            <a:pPr lvl="1"/>
            <a:r>
              <a:rPr lang="en-GB" b="0" dirty="0"/>
              <a:t>May need additional supplies like extra gloves – found in community testing that the standard PPE pack didn’t have enough</a:t>
            </a:r>
          </a:p>
          <a:p>
            <a:pPr lvl="1"/>
            <a:r>
              <a:rPr lang="en-GB" b="0" dirty="0"/>
              <a:t>National shortage of test tube holders so will need a work around.</a:t>
            </a:r>
          </a:p>
          <a:p>
            <a:pPr lvl="1"/>
            <a:r>
              <a:rPr lang="en-GB" b="0" dirty="0"/>
              <a:t>Will need to have system for appropriate management of waste from testing process</a:t>
            </a:r>
          </a:p>
          <a:p>
            <a:pPr marL="0" lvl="1" indent="0">
              <a:buNone/>
            </a:pPr>
            <a:endParaRPr lang="en-GB" b="0" dirty="0"/>
          </a:p>
          <a:p>
            <a:pPr marL="0" lvl="1" indent="0">
              <a:buNone/>
            </a:pPr>
            <a:r>
              <a:rPr lang="en-GB" b="0" dirty="0"/>
              <a:t>Lists we used for community testing, including quantities</a:t>
            </a:r>
          </a:p>
          <a:p>
            <a:pPr lvl="2"/>
            <a:endParaRPr lang="en-GB" b="0" dirty="0"/>
          </a:p>
          <a:p>
            <a:pPr marL="311333" lvl="2" indent="0">
              <a:buNone/>
            </a:pPr>
            <a:endParaRPr lang="en-GB" b="0" dirty="0"/>
          </a:p>
        </p:txBody>
      </p:sp>
      <p:graphicFrame>
        <p:nvGraphicFramePr>
          <p:cNvPr id="4" name="Object 3">
            <a:extLst>
              <a:ext uri="{FF2B5EF4-FFF2-40B4-BE49-F238E27FC236}">
                <a16:creationId xmlns:a16="http://schemas.microsoft.com/office/drawing/2014/main" id="{BA557EAA-9374-46FB-B302-1152421F577A}"/>
              </a:ext>
            </a:extLst>
          </p:cNvPr>
          <p:cNvGraphicFramePr>
            <a:graphicFrameLocks noChangeAspect="1"/>
          </p:cNvGraphicFramePr>
          <p:nvPr>
            <p:extLst>
              <p:ext uri="{D42A27DB-BD31-4B8C-83A1-F6EECF244321}">
                <p14:modId xmlns:p14="http://schemas.microsoft.com/office/powerpoint/2010/main" val="3691208135"/>
              </p:ext>
            </p:extLst>
          </p:nvPr>
        </p:nvGraphicFramePr>
        <p:xfrm>
          <a:off x="9293008" y="5253819"/>
          <a:ext cx="914400" cy="792163"/>
        </p:xfrm>
        <a:graphic>
          <a:graphicData uri="http://schemas.openxmlformats.org/presentationml/2006/ole">
            <mc:AlternateContent xmlns:mc="http://schemas.openxmlformats.org/markup-compatibility/2006">
              <mc:Choice xmlns:v="urn:schemas-microsoft-com:vml" Requires="v">
                <p:oleObj spid="_x0000_s1064" name="Acrobat Document" showAsIcon="1" r:id="rId3" imgW="914400" imgH="792360" progId="AcroExch.Document.DC">
                  <p:embed/>
                </p:oleObj>
              </mc:Choice>
              <mc:Fallback>
                <p:oleObj name="Acrobat Document" showAsIcon="1" r:id="rId3" imgW="914400" imgH="792360" progId="AcroExch.Document.DC">
                  <p:embed/>
                  <p:pic>
                    <p:nvPicPr>
                      <p:cNvPr id="0" name=""/>
                      <p:cNvPicPr/>
                      <p:nvPr/>
                    </p:nvPicPr>
                    <p:blipFill>
                      <a:blip r:embed="rId4"/>
                      <a:stretch>
                        <a:fillRect/>
                      </a:stretch>
                    </p:blipFill>
                    <p:spPr>
                      <a:xfrm>
                        <a:off x="9293008" y="5253819"/>
                        <a:ext cx="914400" cy="792163"/>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08142A6A-284B-408D-A4F9-F1BC117ED778}"/>
              </a:ext>
            </a:extLst>
          </p:cNvPr>
          <p:cNvGraphicFramePr>
            <a:graphicFrameLocks noChangeAspect="1"/>
          </p:cNvGraphicFramePr>
          <p:nvPr>
            <p:extLst>
              <p:ext uri="{D42A27DB-BD31-4B8C-83A1-F6EECF244321}">
                <p14:modId xmlns:p14="http://schemas.microsoft.com/office/powerpoint/2010/main" val="2153651642"/>
              </p:ext>
            </p:extLst>
          </p:nvPr>
        </p:nvGraphicFramePr>
        <p:xfrm>
          <a:off x="7811618" y="5253819"/>
          <a:ext cx="914400" cy="792163"/>
        </p:xfrm>
        <a:graphic>
          <a:graphicData uri="http://schemas.openxmlformats.org/presentationml/2006/ole">
            <mc:AlternateContent xmlns:mc="http://schemas.openxmlformats.org/markup-compatibility/2006">
              <mc:Choice xmlns:v="urn:schemas-microsoft-com:vml" Requires="v">
                <p:oleObj spid="_x0000_s1065" name="Worksheet" showAsIcon="1" r:id="rId5" imgW="914400" imgH="792360" progId="Excel.Sheet.12">
                  <p:embed/>
                </p:oleObj>
              </mc:Choice>
              <mc:Fallback>
                <p:oleObj name="Worksheet" showAsIcon="1" r:id="rId5" imgW="914400" imgH="792360" progId="Excel.Sheet.12">
                  <p:embed/>
                  <p:pic>
                    <p:nvPicPr>
                      <p:cNvPr id="0" name=""/>
                      <p:cNvPicPr/>
                      <p:nvPr/>
                    </p:nvPicPr>
                    <p:blipFill>
                      <a:blip r:embed="rId6"/>
                      <a:stretch>
                        <a:fillRect/>
                      </a:stretch>
                    </p:blipFill>
                    <p:spPr>
                      <a:xfrm>
                        <a:off x="7811618" y="5253819"/>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381037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665E1-E868-4EE1-89B7-DD170CEC925C}"/>
              </a:ext>
            </a:extLst>
          </p:cNvPr>
          <p:cNvSpPr>
            <a:spLocks noGrp="1"/>
          </p:cNvSpPr>
          <p:nvPr>
            <p:ph type="title"/>
          </p:nvPr>
        </p:nvSpPr>
        <p:spPr/>
        <p:txBody>
          <a:bodyPr/>
          <a:lstStyle/>
          <a:p>
            <a:r>
              <a:rPr lang="en-GB" dirty="0"/>
              <a:t>3. Staffing</a:t>
            </a:r>
          </a:p>
        </p:txBody>
      </p:sp>
      <p:sp>
        <p:nvSpPr>
          <p:cNvPr id="3" name="Content Placeholder 2">
            <a:extLst>
              <a:ext uri="{FF2B5EF4-FFF2-40B4-BE49-F238E27FC236}">
                <a16:creationId xmlns:a16="http://schemas.microsoft.com/office/drawing/2014/main" id="{6B29AC61-71DB-49A6-8D63-912F2904875E}"/>
              </a:ext>
            </a:extLst>
          </p:cNvPr>
          <p:cNvSpPr>
            <a:spLocks noGrp="1"/>
          </p:cNvSpPr>
          <p:nvPr>
            <p:ph idx="1"/>
          </p:nvPr>
        </p:nvSpPr>
        <p:spPr>
          <a:xfrm>
            <a:off x="661646" y="1036769"/>
            <a:ext cx="10868708" cy="4655105"/>
          </a:xfrm>
        </p:spPr>
        <p:txBody>
          <a:bodyPr/>
          <a:lstStyle/>
          <a:p>
            <a:r>
              <a:rPr lang="en-GB" b="0" dirty="0"/>
              <a:t>Need 1 designated lead for schools who should be staff member</a:t>
            </a:r>
          </a:p>
          <a:p>
            <a:r>
              <a:rPr lang="en-GB" b="0" dirty="0"/>
              <a:t>Roles that are required described in handbook and training guide – one person can have various roles</a:t>
            </a:r>
          </a:p>
          <a:p>
            <a:r>
              <a:rPr lang="en-GB" b="0" dirty="0"/>
              <a:t>Training available on-line is specific to roles – which required for which roles described in training manual</a:t>
            </a:r>
          </a:p>
          <a:p>
            <a:r>
              <a:rPr lang="en-GB" b="0" dirty="0"/>
              <a:t>Competence of individuals will need to be assessed through observation by assessor – checklists provided</a:t>
            </a:r>
          </a:p>
          <a:p>
            <a:r>
              <a:rPr lang="en-GB" b="0" dirty="0"/>
              <a:t>Recommend doing practice run to help staff competence and confidence before start testing</a:t>
            </a:r>
          </a:p>
          <a:p>
            <a:r>
              <a:rPr lang="en-GB" b="0" dirty="0"/>
              <a:t>Number and type of staff can be estimated from workforce planning tool provided by DfE but focusses on mass testing rather than numbers needed for other options. </a:t>
            </a:r>
          </a:p>
          <a:p>
            <a:pPr marL="0" indent="0">
              <a:buNone/>
            </a:pPr>
            <a:endParaRPr lang="en-GB" b="0" dirty="0"/>
          </a:p>
        </p:txBody>
      </p:sp>
    </p:spTree>
    <p:extLst>
      <p:ext uri="{BB962C8B-B14F-4D97-AF65-F5344CB8AC3E}">
        <p14:creationId xmlns:p14="http://schemas.microsoft.com/office/powerpoint/2010/main" val="240135847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B86C3-64DC-4261-BBCA-47B72A610C57}"/>
              </a:ext>
            </a:extLst>
          </p:cNvPr>
          <p:cNvSpPr>
            <a:spLocks noGrp="1"/>
          </p:cNvSpPr>
          <p:nvPr>
            <p:ph type="title"/>
          </p:nvPr>
        </p:nvSpPr>
        <p:spPr/>
        <p:txBody>
          <a:bodyPr/>
          <a:lstStyle/>
          <a:p>
            <a:r>
              <a:rPr lang="en-GB" dirty="0"/>
              <a:t>4. Consent &amp; data management</a:t>
            </a:r>
          </a:p>
        </p:txBody>
      </p:sp>
      <p:sp>
        <p:nvSpPr>
          <p:cNvPr id="3" name="Content Placeholder 2">
            <a:extLst>
              <a:ext uri="{FF2B5EF4-FFF2-40B4-BE49-F238E27FC236}">
                <a16:creationId xmlns:a16="http://schemas.microsoft.com/office/drawing/2014/main" id="{98D88CDF-738C-4555-B62E-60B3B3DD0B4A}"/>
              </a:ext>
            </a:extLst>
          </p:cNvPr>
          <p:cNvSpPr>
            <a:spLocks noGrp="1"/>
          </p:cNvSpPr>
          <p:nvPr>
            <p:ph idx="1"/>
          </p:nvPr>
        </p:nvSpPr>
        <p:spPr>
          <a:xfrm>
            <a:off x="695399" y="893295"/>
            <a:ext cx="11083735" cy="4655105"/>
          </a:xfrm>
        </p:spPr>
        <p:txBody>
          <a:bodyPr/>
          <a:lstStyle/>
          <a:p>
            <a:pPr marL="0" indent="0">
              <a:buNone/>
            </a:pPr>
            <a:r>
              <a:rPr lang="en-GB" sz="1800" b="0" dirty="0"/>
              <a:t>Standard Operating Procedures (SOP) protocol includes explanations below: </a:t>
            </a:r>
          </a:p>
          <a:p>
            <a:pPr>
              <a:buFontTx/>
              <a:buChar char="-"/>
            </a:pPr>
            <a:r>
              <a:rPr lang="en-GB" sz="1800" b="0" dirty="0"/>
              <a:t>Participation is voluntary for the programme and consent is required either by participants or parents /legal guardians, as appropriate. Consent for both testing and use of information – templates are provided</a:t>
            </a:r>
          </a:p>
          <a:p>
            <a:r>
              <a:rPr lang="en-GB" sz="1800" b="0" dirty="0"/>
              <a:t>11-15 year olds may self-swab with supervision of a parent /guardian/ appropriate member of staff with consent of parent/ guardian. </a:t>
            </a:r>
          </a:p>
          <a:p>
            <a:r>
              <a:rPr lang="en-GB" sz="1800" b="0" dirty="0"/>
              <a:t>16-17 are able to consent to their own medical treatment without parent or guardian present and therefore can self-swab without supervision. </a:t>
            </a:r>
          </a:p>
          <a:p>
            <a:r>
              <a:rPr lang="en-GB" sz="1800" b="0" dirty="0"/>
              <a:t>Young people with SEND aged 16 to 25 years old do not need parental consent, provided that they are Gillick Competent and able to make the decision for themselves. </a:t>
            </a:r>
          </a:p>
          <a:p>
            <a:pPr>
              <a:buFontTx/>
              <a:buChar char="-"/>
            </a:pPr>
            <a:r>
              <a:rPr lang="en-GB" sz="1800" b="0" dirty="0"/>
              <a:t>Need to amend privacy notice to reflect this new processing</a:t>
            </a:r>
          </a:p>
          <a:p>
            <a:pPr>
              <a:buFontTx/>
              <a:buChar char="-"/>
            </a:pPr>
            <a:r>
              <a:rPr lang="en-GB" sz="1800" b="0" dirty="0"/>
              <a:t>Will need to record daily quality checks and any untoward incidents, as well as records for staff competency</a:t>
            </a:r>
          </a:p>
          <a:p>
            <a:pPr>
              <a:buFontTx/>
              <a:buChar char="-"/>
            </a:pPr>
            <a:r>
              <a:rPr lang="en-GB" sz="1800" b="0" dirty="0"/>
              <a:t>Details of what should be recorded for quality management available in Quality Checklist on googledrive </a:t>
            </a:r>
          </a:p>
        </p:txBody>
      </p:sp>
    </p:spTree>
    <p:extLst>
      <p:ext uri="{BB962C8B-B14F-4D97-AF65-F5344CB8AC3E}">
        <p14:creationId xmlns:p14="http://schemas.microsoft.com/office/powerpoint/2010/main" val="111948799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7310A-69E4-43B5-B9F3-01347AD01E70}"/>
              </a:ext>
            </a:extLst>
          </p:cNvPr>
          <p:cNvSpPr>
            <a:spLocks noGrp="1"/>
          </p:cNvSpPr>
          <p:nvPr>
            <p:ph type="title"/>
          </p:nvPr>
        </p:nvSpPr>
        <p:spPr/>
        <p:txBody>
          <a:bodyPr/>
          <a:lstStyle/>
          <a:p>
            <a:r>
              <a:rPr lang="en-GB" dirty="0"/>
              <a:t>5. Risk assessment and quality assurance/clinical governance </a:t>
            </a:r>
          </a:p>
        </p:txBody>
      </p:sp>
      <p:sp>
        <p:nvSpPr>
          <p:cNvPr id="3" name="Content Placeholder 2">
            <a:extLst>
              <a:ext uri="{FF2B5EF4-FFF2-40B4-BE49-F238E27FC236}">
                <a16:creationId xmlns:a16="http://schemas.microsoft.com/office/drawing/2014/main" id="{E805C508-F15C-4603-8541-08997F8ED721}"/>
              </a:ext>
            </a:extLst>
          </p:cNvPr>
          <p:cNvSpPr>
            <a:spLocks noGrp="1"/>
          </p:cNvSpPr>
          <p:nvPr>
            <p:ph idx="1"/>
          </p:nvPr>
        </p:nvSpPr>
        <p:spPr/>
        <p:txBody>
          <a:bodyPr/>
          <a:lstStyle/>
          <a:p>
            <a:r>
              <a:rPr lang="en-GB" b="0" dirty="0"/>
              <a:t>The clinical oversight for this testing will be provided by NHS Test and Trace and the Department of Health and Social Care (DHSC). Department for Education (DfE) is responsible for delivery of this programme, ensuring the clinical requirements are in place with appropriate support, and providing information to NHS Test and Trace that will enable their oversight. </a:t>
            </a:r>
            <a:r>
              <a:rPr lang="en-GB" dirty="0"/>
              <a:t>NB.</a:t>
            </a:r>
            <a:r>
              <a:rPr lang="en-GB" b="0" dirty="0"/>
              <a:t> </a:t>
            </a:r>
            <a:r>
              <a:rPr lang="en-GB" dirty="0"/>
              <a:t>DfE helpline will deal with all schools enquiries and not local PH Teams</a:t>
            </a:r>
          </a:p>
          <a:p>
            <a:r>
              <a:rPr lang="en-GB" b="0" dirty="0"/>
              <a:t>Risk assessment needs to be completed before start testing</a:t>
            </a:r>
          </a:p>
          <a:p>
            <a:r>
              <a:rPr lang="en-GB" b="0" dirty="0"/>
              <a:t>Quality assurance checklist is on-going process to ensure maintaining standards in testing. </a:t>
            </a:r>
          </a:p>
          <a:p>
            <a:pPr marL="0" indent="0">
              <a:buNone/>
            </a:pPr>
            <a:endParaRPr lang="en-GB" b="0" dirty="0"/>
          </a:p>
          <a:p>
            <a:pPr marL="0" indent="0">
              <a:buNone/>
            </a:pPr>
            <a:r>
              <a:rPr lang="en-GB" b="0" dirty="0"/>
              <a:t>Further information is on the googledrive and in SOP. </a:t>
            </a:r>
          </a:p>
          <a:p>
            <a:endParaRPr lang="en-GB" b="0" dirty="0"/>
          </a:p>
          <a:p>
            <a:endParaRPr lang="en-GB" b="0" dirty="0"/>
          </a:p>
        </p:txBody>
      </p:sp>
    </p:spTree>
    <p:extLst>
      <p:ext uri="{BB962C8B-B14F-4D97-AF65-F5344CB8AC3E}">
        <p14:creationId xmlns:p14="http://schemas.microsoft.com/office/powerpoint/2010/main" val="213113104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CD80B-C35D-40E7-8781-72663C3D3CC7}"/>
              </a:ext>
            </a:extLst>
          </p:cNvPr>
          <p:cNvSpPr>
            <a:spLocks noGrp="1"/>
          </p:cNvSpPr>
          <p:nvPr>
            <p:ph type="title"/>
          </p:nvPr>
        </p:nvSpPr>
        <p:spPr/>
        <p:txBody>
          <a:bodyPr/>
          <a:lstStyle/>
          <a:p>
            <a:r>
              <a:rPr lang="en-GB" dirty="0"/>
              <a:t>6. Process</a:t>
            </a:r>
          </a:p>
        </p:txBody>
      </p:sp>
      <p:sp>
        <p:nvSpPr>
          <p:cNvPr id="3" name="Content Placeholder 2">
            <a:extLst>
              <a:ext uri="{FF2B5EF4-FFF2-40B4-BE49-F238E27FC236}">
                <a16:creationId xmlns:a16="http://schemas.microsoft.com/office/drawing/2014/main" id="{ED2190A0-9131-412F-9D8D-909B78BC44F3}"/>
              </a:ext>
            </a:extLst>
          </p:cNvPr>
          <p:cNvSpPr>
            <a:spLocks noGrp="1"/>
          </p:cNvSpPr>
          <p:nvPr>
            <p:ph idx="1"/>
          </p:nvPr>
        </p:nvSpPr>
        <p:spPr/>
        <p:txBody>
          <a:bodyPr/>
          <a:lstStyle/>
          <a:p>
            <a:r>
              <a:rPr lang="en-GB" b="0" dirty="0"/>
              <a:t>The updated handbook (30</a:t>
            </a:r>
            <a:r>
              <a:rPr lang="en-GB" b="0" baseline="30000" dirty="0"/>
              <a:t>th</a:t>
            </a:r>
            <a:r>
              <a:rPr lang="en-GB" b="0" dirty="0"/>
              <a:t> December) provides detailed instructions about running testing service. </a:t>
            </a:r>
          </a:p>
          <a:p>
            <a:r>
              <a:rPr lang="en-GB" b="0" dirty="0"/>
              <a:t>Standard Operating Procedure published on 31</a:t>
            </a:r>
            <a:r>
              <a:rPr lang="en-GB" b="0" baseline="30000" dirty="0"/>
              <a:t>st</a:t>
            </a:r>
            <a:r>
              <a:rPr lang="en-GB" b="0" dirty="0"/>
              <a:t> December</a:t>
            </a:r>
          </a:p>
          <a:p>
            <a:r>
              <a:rPr lang="en-GB" b="0" dirty="0"/>
              <a:t>Following slide provides suggestion on how can schedule testing for an example school, minimising contact between students who would otherwise not have contact</a:t>
            </a:r>
          </a:p>
          <a:p>
            <a:endParaRPr lang="en-GB" b="0" dirty="0"/>
          </a:p>
        </p:txBody>
      </p:sp>
    </p:spTree>
    <p:extLst>
      <p:ext uri="{BB962C8B-B14F-4D97-AF65-F5344CB8AC3E}">
        <p14:creationId xmlns:p14="http://schemas.microsoft.com/office/powerpoint/2010/main" val="18580024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18AB0-095A-480A-9086-9FCA0E194DB8}"/>
              </a:ext>
            </a:extLst>
          </p:cNvPr>
          <p:cNvSpPr>
            <a:spLocks noGrp="1"/>
          </p:cNvSpPr>
          <p:nvPr>
            <p:ph type="title"/>
          </p:nvPr>
        </p:nvSpPr>
        <p:spPr/>
        <p:txBody>
          <a:bodyPr/>
          <a:lstStyle/>
          <a:p>
            <a:r>
              <a:rPr lang="en-GB" dirty="0"/>
              <a:t>Example of scheduling plan</a:t>
            </a:r>
          </a:p>
        </p:txBody>
      </p:sp>
      <p:sp>
        <p:nvSpPr>
          <p:cNvPr id="3" name="Content Placeholder 2">
            <a:extLst>
              <a:ext uri="{FF2B5EF4-FFF2-40B4-BE49-F238E27FC236}">
                <a16:creationId xmlns:a16="http://schemas.microsoft.com/office/drawing/2014/main" id="{77D2D568-52C4-41C2-BD2F-971FD37FEC74}"/>
              </a:ext>
            </a:extLst>
          </p:cNvPr>
          <p:cNvSpPr>
            <a:spLocks noGrp="1"/>
          </p:cNvSpPr>
          <p:nvPr>
            <p:ph idx="1"/>
          </p:nvPr>
        </p:nvSpPr>
        <p:spPr>
          <a:xfrm>
            <a:off x="695400" y="843092"/>
            <a:ext cx="11622106" cy="5191948"/>
          </a:xfrm>
        </p:spPr>
        <p:txBody>
          <a:bodyPr/>
          <a:lstStyle/>
          <a:p>
            <a:r>
              <a:rPr lang="en-GB" dirty="0"/>
              <a:t>Assumptions for purposes of :</a:t>
            </a:r>
          </a:p>
          <a:p>
            <a:pPr lvl="2"/>
            <a:r>
              <a:rPr lang="en-GB" b="0" dirty="0"/>
              <a:t>2 classes in each year group, with 30 in each class, Years 7 to 13, 80 staff</a:t>
            </a:r>
          </a:p>
          <a:p>
            <a:pPr lvl="2"/>
            <a:r>
              <a:rPr lang="en-GB" b="0" dirty="0"/>
              <a:t>Total of 49 students who children of critical workers or vulnerable children across year groups</a:t>
            </a:r>
          </a:p>
          <a:p>
            <a:pPr lvl="2"/>
            <a:r>
              <a:rPr lang="en-GB" b="0" dirty="0"/>
              <a:t>3 testing bays, 10 minutes per test, 6 hours of testing = 180 tests a day</a:t>
            </a:r>
          </a:p>
          <a:p>
            <a:r>
              <a:rPr lang="en-GB" dirty="0"/>
              <a:t>Day 1 of testing (130 tests – all staff and vulnerable students)</a:t>
            </a:r>
          </a:p>
          <a:p>
            <a:pPr lvl="2"/>
            <a:r>
              <a:rPr lang="en-GB" b="0" dirty="0"/>
              <a:t>Admin staff first, before others arrive</a:t>
            </a:r>
          </a:p>
          <a:p>
            <a:pPr lvl="2"/>
            <a:r>
              <a:rPr lang="en-GB" b="0" dirty="0"/>
              <a:t>50 students that in school tested in bubbles with their teaching staff</a:t>
            </a:r>
          </a:p>
          <a:p>
            <a:pPr marL="311333" lvl="2" indent="0">
              <a:buNone/>
            </a:pPr>
            <a:r>
              <a:rPr lang="en-GB" sz="2109" dirty="0"/>
              <a:t>Day 2 of testing (Year 11 and half of Year 13 – 159 tests)</a:t>
            </a:r>
          </a:p>
          <a:p>
            <a:pPr lvl="2"/>
            <a:r>
              <a:rPr lang="en-GB" b="0" dirty="0"/>
              <a:t>Year 11, tested in smaller groups based on school contacts if possible  – 106 tests</a:t>
            </a:r>
          </a:p>
          <a:p>
            <a:pPr lvl="2"/>
            <a:r>
              <a:rPr lang="en-GB" b="0" dirty="0"/>
              <a:t>Year 13, 1 class scheduled in smaller groups as above –</a:t>
            </a:r>
          </a:p>
          <a:p>
            <a:pPr lvl="2"/>
            <a:endParaRPr lang="en-GB" b="0" dirty="0"/>
          </a:p>
          <a:p>
            <a:pPr lvl="2"/>
            <a:r>
              <a:rPr lang="en-GB" b="0" dirty="0"/>
              <a:t>Etc</a:t>
            </a:r>
          </a:p>
        </p:txBody>
      </p:sp>
    </p:spTree>
    <p:extLst>
      <p:ext uri="{BB962C8B-B14F-4D97-AF65-F5344CB8AC3E}">
        <p14:creationId xmlns:p14="http://schemas.microsoft.com/office/powerpoint/2010/main" val="118492668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27087-81E8-4DC8-BEAA-AB3E497B1543}"/>
              </a:ext>
            </a:extLst>
          </p:cNvPr>
          <p:cNvSpPr>
            <a:spLocks noGrp="1"/>
          </p:cNvSpPr>
          <p:nvPr>
            <p:ph type="title"/>
          </p:nvPr>
        </p:nvSpPr>
        <p:spPr/>
        <p:txBody>
          <a:bodyPr/>
          <a:lstStyle/>
          <a:p>
            <a:r>
              <a:rPr lang="en-GB" dirty="0"/>
              <a:t>Contents</a:t>
            </a:r>
          </a:p>
        </p:txBody>
      </p:sp>
      <p:sp>
        <p:nvSpPr>
          <p:cNvPr id="3" name="Content Placeholder 2">
            <a:extLst>
              <a:ext uri="{FF2B5EF4-FFF2-40B4-BE49-F238E27FC236}">
                <a16:creationId xmlns:a16="http://schemas.microsoft.com/office/drawing/2014/main" id="{DDC48589-55AB-4077-A2A6-B5F7EAADE750}"/>
              </a:ext>
            </a:extLst>
          </p:cNvPr>
          <p:cNvSpPr>
            <a:spLocks noGrp="1"/>
          </p:cNvSpPr>
          <p:nvPr>
            <p:ph idx="1"/>
          </p:nvPr>
        </p:nvSpPr>
        <p:spPr/>
        <p:txBody>
          <a:bodyPr/>
          <a:lstStyle/>
          <a:p>
            <a:pPr marL="457200" indent="-457200">
              <a:buFont typeface="+mj-lt"/>
              <a:buAutoNum type="arabicPeriod"/>
            </a:pPr>
            <a:r>
              <a:rPr lang="en-GB" dirty="0"/>
              <a:t>National Programme</a:t>
            </a:r>
          </a:p>
          <a:p>
            <a:pPr marL="457200" indent="-457200">
              <a:buFont typeface="+mj-lt"/>
              <a:buAutoNum type="arabicPeriod"/>
            </a:pPr>
            <a:r>
              <a:rPr lang="en-GB" dirty="0"/>
              <a:t>Public Health Aim of Testing</a:t>
            </a:r>
          </a:p>
          <a:p>
            <a:pPr marL="457200" indent="-457200">
              <a:buFont typeface="+mj-lt"/>
              <a:buAutoNum type="arabicPeriod"/>
            </a:pPr>
            <a:r>
              <a:rPr lang="en-GB" dirty="0"/>
              <a:t>Options for schools</a:t>
            </a:r>
          </a:p>
          <a:p>
            <a:pPr marL="457200" indent="-457200">
              <a:buFont typeface="+mj-lt"/>
              <a:buAutoNum type="arabicPeriod"/>
            </a:pPr>
            <a:r>
              <a:rPr lang="en-GB" dirty="0"/>
              <a:t>Support offered by Barnet</a:t>
            </a:r>
          </a:p>
          <a:p>
            <a:pPr marL="457200" indent="-457200">
              <a:buFont typeface="+mj-lt"/>
              <a:buAutoNum type="arabicPeriod"/>
            </a:pPr>
            <a:r>
              <a:rPr lang="en-GB" dirty="0"/>
              <a:t>Practical issues to consider for schools undertaking testing</a:t>
            </a:r>
          </a:p>
          <a:p>
            <a:pPr marL="457200" indent="-457200">
              <a:buFont typeface="+mj-lt"/>
              <a:buAutoNum type="arabicPeriod"/>
            </a:pPr>
            <a:r>
              <a:rPr lang="en-GB" dirty="0"/>
              <a:t>What to do if unable to do testing in school </a:t>
            </a:r>
          </a:p>
        </p:txBody>
      </p:sp>
    </p:spTree>
    <p:extLst>
      <p:ext uri="{BB962C8B-B14F-4D97-AF65-F5344CB8AC3E}">
        <p14:creationId xmlns:p14="http://schemas.microsoft.com/office/powerpoint/2010/main" val="252184487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E2BE1-F15C-43CE-B9B0-0923C8CD1609}"/>
              </a:ext>
            </a:extLst>
          </p:cNvPr>
          <p:cNvSpPr>
            <a:spLocks noGrp="1"/>
          </p:cNvSpPr>
          <p:nvPr>
            <p:ph type="title"/>
          </p:nvPr>
        </p:nvSpPr>
        <p:spPr/>
        <p:txBody>
          <a:bodyPr/>
          <a:lstStyle/>
          <a:p>
            <a:r>
              <a:rPr lang="en-GB" dirty="0"/>
              <a:t>Three Elements to National Programme</a:t>
            </a:r>
          </a:p>
        </p:txBody>
      </p:sp>
      <p:sp>
        <p:nvSpPr>
          <p:cNvPr id="3" name="Content Placeholder 2">
            <a:extLst>
              <a:ext uri="{FF2B5EF4-FFF2-40B4-BE49-F238E27FC236}">
                <a16:creationId xmlns:a16="http://schemas.microsoft.com/office/drawing/2014/main" id="{66EBE652-0E21-4F92-BB5B-92825BEFDBEC}"/>
              </a:ext>
            </a:extLst>
          </p:cNvPr>
          <p:cNvSpPr>
            <a:spLocks noGrp="1"/>
          </p:cNvSpPr>
          <p:nvPr>
            <p:ph idx="1"/>
          </p:nvPr>
        </p:nvSpPr>
        <p:spPr>
          <a:xfrm>
            <a:off x="543000" y="1036769"/>
            <a:ext cx="10868708" cy="4655105"/>
          </a:xfrm>
        </p:spPr>
        <p:txBody>
          <a:bodyPr>
            <a:normAutofit fontScale="85000" lnSpcReduction="20000"/>
          </a:bodyPr>
          <a:lstStyle/>
          <a:p>
            <a:pPr marL="0" indent="0">
              <a:buNone/>
            </a:pPr>
            <a:r>
              <a:rPr lang="en-GB" dirty="0"/>
              <a:t>Three elements to national testing programme</a:t>
            </a:r>
          </a:p>
          <a:p>
            <a:pPr marL="457200" indent="-457200">
              <a:buFont typeface="+mj-lt"/>
              <a:buAutoNum type="arabicPeriod"/>
            </a:pPr>
            <a:r>
              <a:rPr lang="en-GB" b="0" dirty="0"/>
              <a:t>Whole school testing - Test as many students as possible (twice within 3-5 days) on return from Christmas holidays. Rationale is to prevent onward spread in school from additional children who have picked up COVID through additional social mixing over school holidays. Meant to be one-off.</a:t>
            </a:r>
          </a:p>
          <a:p>
            <a:pPr marL="457200" indent="-457200">
              <a:buFont typeface="+mj-lt"/>
              <a:buAutoNum type="arabicPeriod"/>
            </a:pPr>
            <a:r>
              <a:rPr lang="en-GB" b="0" dirty="0"/>
              <a:t>Staff testing - test all staff once a week starting in first week to catch any infectious staff early before potentially spread to other staff and children</a:t>
            </a:r>
          </a:p>
          <a:p>
            <a:pPr marL="457200" indent="-457200">
              <a:buFont typeface="+mj-lt"/>
              <a:buAutoNum type="arabicPeriod"/>
            </a:pPr>
            <a:r>
              <a:rPr lang="en-GB" b="0" dirty="0"/>
              <a:t>Serial testing of contacts – test anyone who is a close contact of a case daily before start school and allow them to attend if test is negative. </a:t>
            </a:r>
          </a:p>
          <a:p>
            <a:pPr marL="457200" indent="-457200">
              <a:buFont typeface="+mj-lt"/>
              <a:buAutoNum type="arabicPeriod"/>
            </a:pPr>
            <a:endParaRPr lang="en-GB" b="0" dirty="0"/>
          </a:p>
          <a:p>
            <a:pPr marL="0" indent="0">
              <a:buNone/>
            </a:pPr>
            <a:r>
              <a:rPr lang="en-GB" b="0" dirty="0"/>
              <a:t>Documentation and guides provided on national google drive or guidance page:</a:t>
            </a:r>
          </a:p>
          <a:p>
            <a:pPr marL="0" indent="0">
              <a:buNone/>
            </a:pPr>
            <a:r>
              <a:rPr lang="en-GB" b="0" dirty="0">
                <a:hlinkClick r:id="rId2"/>
              </a:rPr>
              <a:t>https://drive.google.com/drive/folders/1jYv0MjFyIIbzgPn_1S10OuRgfrj_b5_P</a:t>
            </a:r>
            <a:r>
              <a:rPr lang="en-GB" b="0" dirty="0"/>
              <a:t> </a:t>
            </a:r>
          </a:p>
          <a:p>
            <a:pPr marL="0" indent="0">
              <a:buNone/>
            </a:pPr>
            <a:r>
              <a:rPr lang="en-GB" b="0" dirty="0">
                <a:hlinkClick r:id="rId3"/>
              </a:rPr>
              <a:t>https://www.gov.uk/guidance/asymptomatic-testing-in-schools-and-colleges?utm_source=23%20December%202020%20C19&amp;utm_medium=Daily%20Email%20C19&amp;utm_campaign=DfE%20C19</a:t>
            </a:r>
            <a:r>
              <a:rPr lang="en-GB" b="0" dirty="0"/>
              <a:t> </a:t>
            </a:r>
          </a:p>
          <a:p>
            <a:pPr marL="0" indent="0">
              <a:buNone/>
            </a:pPr>
            <a:endParaRPr lang="en-GB" b="0" dirty="0"/>
          </a:p>
        </p:txBody>
      </p:sp>
    </p:spTree>
    <p:extLst>
      <p:ext uri="{BB962C8B-B14F-4D97-AF65-F5344CB8AC3E}">
        <p14:creationId xmlns:p14="http://schemas.microsoft.com/office/powerpoint/2010/main" val="14354344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AB88E-D28B-4689-95B4-59913CD9EDDD}"/>
              </a:ext>
            </a:extLst>
          </p:cNvPr>
          <p:cNvSpPr>
            <a:spLocks noGrp="1"/>
          </p:cNvSpPr>
          <p:nvPr>
            <p:ph type="title"/>
          </p:nvPr>
        </p:nvSpPr>
        <p:spPr/>
        <p:txBody>
          <a:bodyPr/>
          <a:lstStyle/>
          <a:p>
            <a:r>
              <a:rPr lang="en-GB" dirty="0"/>
              <a:t>Public Health aim of testing</a:t>
            </a:r>
          </a:p>
        </p:txBody>
      </p:sp>
      <p:sp>
        <p:nvSpPr>
          <p:cNvPr id="3" name="Content Placeholder 2">
            <a:extLst>
              <a:ext uri="{FF2B5EF4-FFF2-40B4-BE49-F238E27FC236}">
                <a16:creationId xmlns:a16="http://schemas.microsoft.com/office/drawing/2014/main" id="{F68901D4-0F31-4D54-B1D2-0B2024357B0E}"/>
              </a:ext>
            </a:extLst>
          </p:cNvPr>
          <p:cNvSpPr>
            <a:spLocks noGrp="1"/>
          </p:cNvSpPr>
          <p:nvPr>
            <p:ph idx="1"/>
          </p:nvPr>
        </p:nvSpPr>
        <p:spPr>
          <a:xfrm>
            <a:off x="695400" y="924465"/>
            <a:ext cx="11310134" cy="5390273"/>
          </a:xfrm>
        </p:spPr>
        <p:txBody>
          <a:bodyPr/>
          <a:lstStyle/>
          <a:p>
            <a:r>
              <a:rPr lang="en-GB" b="0" dirty="0"/>
              <a:t>Cases of COVID is school aged children has plateaued over the Christmas holiday but we still see steady number of children testing positive on a daily basis</a:t>
            </a:r>
          </a:p>
          <a:p>
            <a:r>
              <a:rPr lang="en-GB" b="0" dirty="0"/>
              <a:t>Where possible, schools, with support from Barnet, should try to test children to identify as many infectious students as possible and reduce onward spread of the infection</a:t>
            </a:r>
          </a:p>
          <a:p>
            <a:r>
              <a:rPr lang="en-GB" b="0" dirty="0"/>
              <a:t>If students and staff with COVID are kept out of school to start with, this will reduce the number of people having to self-isolate</a:t>
            </a:r>
          </a:p>
          <a:p>
            <a:r>
              <a:rPr lang="en-GB" b="0" dirty="0"/>
              <a:t>Given the number of infections we are seeing in the general population, schools need to expect there will be new cases arising from community spread or possibly within school and therefore LFD testing is aiming to minimise risk of the spread rather than eliminate it</a:t>
            </a:r>
          </a:p>
          <a:p>
            <a:r>
              <a:rPr lang="en-GB" b="0" dirty="0"/>
              <a:t>Serial testing could support keeping children and staff who are contacts of cases in school </a:t>
            </a:r>
          </a:p>
          <a:p>
            <a:r>
              <a:rPr lang="en-GB" b="0" dirty="0"/>
              <a:t>Lateral Flow Device Testing is not a highly accurate test – works best at catching people who are highly infectious (95%) but misses others who potentially have infection</a:t>
            </a:r>
          </a:p>
        </p:txBody>
      </p:sp>
    </p:spTree>
    <p:extLst>
      <p:ext uri="{BB962C8B-B14F-4D97-AF65-F5344CB8AC3E}">
        <p14:creationId xmlns:p14="http://schemas.microsoft.com/office/powerpoint/2010/main" val="262392174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C18A2-FF31-4D0A-884B-ED07F54D1A9C}"/>
              </a:ext>
            </a:extLst>
          </p:cNvPr>
          <p:cNvSpPr>
            <a:spLocks noGrp="1"/>
          </p:cNvSpPr>
          <p:nvPr>
            <p:ph type="title"/>
          </p:nvPr>
        </p:nvSpPr>
        <p:spPr/>
        <p:txBody>
          <a:bodyPr/>
          <a:lstStyle/>
          <a:p>
            <a:r>
              <a:rPr lang="en-GB" dirty="0"/>
              <a:t>Options for schools (1) </a:t>
            </a:r>
          </a:p>
        </p:txBody>
      </p:sp>
      <p:sp>
        <p:nvSpPr>
          <p:cNvPr id="3" name="Content Placeholder 2">
            <a:extLst>
              <a:ext uri="{FF2B5EF4-FFF2-40B4-BE49-F238E27FC236}">
                <a16:creationId xmlns:a16="http://schemas.microsoft.com/office/drawing/2014/main" id="{3C9149E3-AE74-4D6A-B841-1CB09398444B}"/>
              </a:ext>
            </a:extLst>
          </p:cNvPr>
          <p:cNvSpPr>
            <a:spLocks noGrp="1"/>
          </p:cNvSpPr>
          <p:nvPr>
            <p:ph idx="1"/>
          </p:nvPr>
        </p:nvSpPr>
        <p:spPr>
          <a:xfrm>
            <a:off x="695400" y="1036769"/>
            <a:ext cx="10868708" cy="4870219"/>
          </a:xfrm>
        </p:spPr>
        <p:txBody>
          <a:bodyPr/>
          <a:lstStyle/>
          <a:p>
            <a:pPr marL="0" indent="0" algn="ctr">
              <a:buNone/>
            </a:pPr>
            <a:r>
              <a:rPr lang="en-GB" dirty="0"/>
              <a:t>NB. LFD testing in schools is recommended rather than mandated. Those not wanting to be tested will be allowed to attend F2F classes</a:t>
            </a:r>
          </a:p>
          <a:p>
            <a:pPr marL="0" indent="0">
              <a:buNone/>
            </a:pPr>
            <a:r>
              <a:rPr lang="en-GB" dirty="0"/>
              <a:t>    </a:t>
            </a:r>
            <a:r>
              <a:rPr lang="en-GB" sz="2000" dirty="0"/>
              <a:t>Not participate in testing or implement partial or phased elements of the programme</a:t>
            </a:r>
          </a:p>
          <a:p>
            <a:pPr lvl="2"/>
            <a:r>
              <a:rPr lang="en-GB" b="0" dirty="0"/>
              <a:t>Benefits: no strain on stretched resources and time to implement at own pace</a:t>
            </a:r>
          </a:p>
          <a:p>
            <a:pPr lvl="2"/>
            <a:r>
              <a:rPr lang="en-GB" b="0" dirty="0"/>
              <a:t>Challenges: may have higher number of COVID cases at start of term and therefore more contact tracing</a:t>
            </a:r>
          </a:p>
          <a:p>
            <a:pPr marL="311333" lvl="2" indent="0">
              <a:buNone/>
            </a:pPr>
            <a:r>
              <a:rPr lang="en-GB" sz="2000" dirty="0"/>
              <a:t>Set up your own testing at school site</a:t>
            </a:r>
          </a:p>
          <a:p>
            <a:pPr lvl="2"/>
            <a:r>
              <a:rPr lang="en-GB" b="0" dirty="0"/>
              <a:t>Benefits: integrated approach, skilling-up of resources, results are read promptly and acted upon timely</a:t>
            </a:r>
          </a:p>
          <a:p>
            <a:pPr lvl="2"/>
            <a:r>
              <a:rPr lang="en-GB" b="0" dirty="0"/>
              <a:t>Challenges: resourcing, space, time, meeting clinical checklist requirements</a:t>
            </a:r>
          </a:p>
          <a:p>
            <a:pPr lvl="2"/>
            <a:r>
              <a:rPr lang="en-GB" b="0" dirty="0"/>
              <a:t>Support: webinars, support through BELS, possibility of external resource supporting training and some elements of the community testing (e.g. providing set up in schools spaces)</a:t>
            </a:r>
          </a:p>
          <a:p>
            <a:pPr lvl="2"/>
            <a:endParaRPr lang="en-GB" b="0" dirty="0"/>
          </a:p>
          <a:p>
            <a:pPr lvl="2"/>
            <a:endParaRPr lang="en-GB" b="0" dirty="0"/>
          </a:p>
          <a:p>
            <a:pPr lvl="2"/>
            <a:endParaRPr lang="en-GB" b="0" dirty="0"/>
          </a:p>
          <a:p>
            <a:pPr lvl="2"/>
            <a:endParaRPr lang="en-GB" b="0" dirty="0"/>
          </a:p>
          <a:p>
            <a:pPr lvl="2"/>
            <a:endParaRPr lang="en-GB" b="0" dirty="0"/>
          </a:p>
          <a:p>
            <a:pPr marL="311333" lvl="2" indent="0">
              <a:buNone/>
            </a:pPr>
            <a:endParaRPr lang="en-GB" dirty="0"/>
          </a:p>
        </p:txBody>
      </p:sp>
    </p:spTree>
    <p:extLst>
      <p:ext uri="{BB962C8B-B14F-4D97-AF65-F5344CB8AC3E}">
        <p14:creationId xmlns:p14="http://schemas.microsoft.com/office/powerpoint/2010/main" val="84095201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6F3B5-F97C-4655-BD65-57E0EE589A53}"/>
              </a:ext>
            </a:extLst>
          </p:cNvPr>
          <p:cNvSpPr>
            <a:spLocks noGrp="1"/>
          </p:cNvSpPr>
          <p:nvPr>
            <p:ph type="title"/>
          </p:nvPr>
        </p:nvSpPr>
        <p:spPr/>
        <p:txBody>
          <a:bodyPr/>
          <a:lstStyle/>
          <a:p>
            <a:r>
              <a:rPr lang="en-GB" dirty="0"/>
              <a:t>Options for Schools (2)</a:t>
            </a:r>
          </a:p>
        </p:txBody>
      </p:sp>
      <p:sp>
        <p:nvSpPr>
          <p:cNvPr id="3" name="Content Placeholder 2">
            <a:extLst>
              <a:ext uri="{FF2B5EF4-FFF2-40B4-BE49-F238E27FC236}">
                <a16:creationId xmlns:a16="http://schemas.microsoft.com/office/drawing/2014/main" id="{7A191B9B-01B7-4D3C-9503-F8F9EB92486D}"/>
              </a:ext>
            </a:extLst>
          </p:cNvPr>
          <p:cNvSpPr>
            <a:spLocks noGrp="1"/>
          </p:cNvSpPr>
          <p:nvPr>
            <p:ph idx="1"/>
          </p:nvPr>
        </p:nvSpPr>
        <p:spPr/>
        <p:txBody>
          <a:bodyPr/>
          <a:lstStyle/>
          <a:p>
            <a:pPr marL="0" lvl="1" indent="0">
              <a:buNone/>
            </a:pPr>
            <a:r>
              <a:rPr lang="en-GB" sz="2000" dirty="0"/>
              <a:t>School testing at community testing sites</a:t>
            </a:r>
          </a:p>
          <a:p>
            <a:pPr lvl="2"/>
            <a:r>
              <a:rPr lang="en-GB" b="0" dirty="0"/>
              <a:t>Benefits – where schools are close to community testing sites, can potentially have dedicated slots for school testing using schedule devised by school</a:t>
            </a:r>
          </a:p>
          <a:p>
            <a:pPr lvl="2"/>
            <a:r>
              <a:rPr lang="en-GB" b="0" dirty="0"/>
              <a:t>Challenges – will need to organise for classes to attend and have system for securing evidence that have tested negative (e.g. receiving back comprehensive results timely)</a:t>
            </a:r>
          </a:p>
          <a:p>
            <a:pPr lvl="2"/>
            <a:r>
              <a:rPr lang="en-GB" b="0" dirty="0"/>
              <a:t>Support: currently developing community testing sites at Colindale Library, Hendon Leisure Centre and Burnt Oak Leisure Centre – need to work through practicalities but hoping for soft launch on 11</a:t>
            </a:r>
            <a:r>
              <a:rPr lang="en-GB" b="0" baseline="30000" dirty="0"/>
              <a:t>th</a:t>
            </a:r>
            <a:r>
              <a:rPr lang="en-GB" b="0" dirty="0"/>
              <a:t> January</a:t>
            </a:r>
          </a:p>
        </p:txBody>
      </p:sp>
    </p:spTree>
    <p:extLst>
      <p:ext uri="{BB962C8B-B14F-4D97-AF65-F5344CB8AC3E}">
        <p14:creationId xmlns:p14="http://schemas.microsoft.com/office/powerpoint/2010/main" val="247771870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28135-FFF8-4DA6-A57C-D6C4D3DCA372}"/>
              </a:ext>
            </a:extLst>
          </p:cNvPr>
          <p:cNvSpPr>
            <a:spLocks noGrp="1"/>
          </p:cNvSpPr>
          <p:nvPr>
            <p:ph type="title"/>
          </p:nvPr>
        </p:nvSpPr>
        <p:spPr/>
        <p:txBody>
          <a:bodyPr/>
          <a:lstStyle/>
          <a:p>
            <a:r>
              <a:rPr lang="en-GB" dirty="0"/>
              <a:t>Practical issues to set up testing on school site</a:t>
            </a:r>
          </a:p>
        </p:txBody>
      </p:sp>
      <p:sp>
        <p:nvSpPr>
          <p:cNvPr id="3" name="Content Placeholder 2">
            <a:extLst>
              <a:ext uri="{FF2B5EF4-FFF2-40B4-BE49-F238E27FC236}">
                <a16:creationId xmlns:a16="http://schemas.microsoft.com/office/drawing/2014/main" id="{C4F534FD-A1E9-4186-A21C-2BEC8E8AC03A}"/>
              </a:ext>
            </a:extLst>
          </p:cNvPr>
          <p:cNvSpPr>
            <a:spLocks noGrp="1"/>
          </p:cNvSpPr>
          <p:nvPr>
            <p:ph idx="1"/>
          </p:nvPr>
        </p:nvSpPr>
        <p:spPr/>
        <p:txBody>
          <a:bodyPr/>
          <a:lstStyle/>
          <a:p>
            <a:pPr marL="457200" indent="-457200">
              <a:buFont typeface="+mj-lt"/>
              <a:buAutoNum type="arabicPeriod"/>
            </a:pPr>
            <a:r>
              <a:rPr lang="en-GB" dirty="0"/>
              <a:t>Physical layout</a:t>
            </a:r>
          </a:p>
          <a:p>
            <a:pPr marL="457200" indent="-457200">
              <a:buFont typeface="+mj-lt"/>
              <a:buAutoNum type="arabicPeriod"/>
            </a:pPr>
            <a:r>
              <a:rPr lang="en-GB" dirty="0"/>
              <a:t>Supplies &amp; waste management</a:t>
            </a:r>
          </a:p>
          <a:p>
            <a:pPr marL="457200" indent="-457200">
              <a:buFont typeface="+mj-lt"/>
              <a:buAutoNum type="arabicPeriod"/>
            </a:pPr>
            <a:r>
              <a:rPr lang="en-GB" dirty="0"/>
              <a:t>Staffing</a:t>
            </a:r>
          </a:p>
          <a:p>
            <a:pPr marL="457200" indent="-457200">
              <a:buFont typeface="+mj-lt"/>
              <a:buAutoNum type="arabicPeriod"/>
            </a:pPr>
            <a:r>
              <a:rPr lang="en-GB" dirty="0"/>
              <a:t>Consent &amp; data management</a:t>
            </a:r>
          </a:p>
          <a:p>
            <a:pPr marL="457200" indent="-457200">
              <a:buFont typeface="+mj-lt"/>
              <a:buAutoNum type="arabicPeriod"/>
            </a:pPr>
            <a:r>
              <a:rPr lang="en-GB" dirty="0"/>
              <a:t>Risk Assessment and Quality Assurance checklist</a:t>
            </a:r>
          </a:p>
          <a:p>
            <a:pPr marL="457200" indent="-457200">
              <a:buFont typeface="+mj-lt"/>
              <a:buAutoNum type="arabicPeriod"/>
            </a:pPr>
            <a:r>
              <a:rPr lang="en-GB" dirty="0"/>
              <a:t>Process</a:t>
            </a:r>
          </a:p>
          <a:p>
            <a:pPr marL="457200" indent="-457200">
              <a:buFont typeface="+mj-lt"/>
              <a:buAutoNum type="arabicPeriod"/>
            </a:pPr>
            <a:endParaRPr lang="en-GB" dirty="0"/>
          </a:p>
        </p:txBody>
      </p:sp>
    </p:spTree>
    <p:extLst>
      <p:ext uri="{BB962C8B-B14F-4D97-AF65-F5344CB8AC3E}">
        <p14:creationId xmlns:p14="http://schemas.microsoft.com/office/powerpoint/2010/main" val="31991979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76B7-5A68-4DDE-A23B-C92B6B589B3C}"/>
              </a:ext>
            </a:extLst>
          </p:cNvPr>
          <p:cNvSpPr>
            <a:spLocks noGrp="1"/>
          </p:cNvSpPr>
          <p:nvPr>
            <p:ph type="title"/>
          </p:nvPr>
        </p:nvSpPr>
        <p:spPr/>
        <p:txBody>
          <a:bodyPr/>
          <a:lstStyle/>
          <a:p>
            <a:r>
              <a:rPr lang="en-GB" dirty="0"/>
              <a:t>1. Physical layout</a:t>
            </a:r>
          </a:p>
        </p:txBody>
      </p:sp>
      <p:sp>
        <p:nvSpPr>
          <p:cNvPr id="3" name="Content Placeholder 2">
            <a:extLst>
              <a:ext uri="{FF2B5EF4-FFF2-40B4-BE49-F238E27FC236}">
                <a16:creationId xmlns:a16="http://schemas.microsoft.com/office/drawing/2014/main" id="{4DCEDD67-1716-4E2B-BBFD-B1BA6B2D1FE0}"/>
              </a:ext>
            </a:extLst>
          </p:cNvPr>
          <p:cNvSpPr>
            <a:spLocks noGrp="1"/>
          </p:cNvSpPr>
          <p:nvPr>
            <p:ph idx="1"/>
          </p:nvPr>
        </p:nvSpPr>
        <p:spPr/>
        <p:txBody>
          <a:bodyPr/>
          <a:lstStyle/>
          <a:p>
            <a:r>
              <a:rPr lang="en-GB" b="0" dirty="0"/>
              <a:t>Need to consider</a:t>
            </a:r>
          </a:p>
          <a:p>
            <a:pPr lvl="2"/>
            <a:r>
              <a:rPr lang="en-GB" b="0" dirty="0"/>
              <a:t>Student flow through testing, especially area where they can wait for test results</a:t>
            </a:r>
          </a:p>
          <a:p>
            <a:pPr lvl="2"/>
            <a:r>
              <a:rPr lang="en-GB" b="0" dirty="0"/>
              <a:t>Separating testing staff from students</a:t>
            </a:r>
          </a:p>
          <a:p>
            <a:pPr lvl="2"/>
            <a:r>
              <a:rPr lang="en-GB" b="0" dirty="0"/>
              <a:t>Need space for physical distancing</a:t>
            </a:r>
          </a:p>
          <a:p>
            <a:pPr lvl="2"/>
            <a:r>
              <a:rPr lang="en-GB" b="0" dirty="0"/>
              <a:t>Materials including floor need to be cleanable</a:t>
            </a:r>
          </a:p>
          <a:p>
            <a:pPr lvl="2"/>
            <a:r>
              <a:rPr lang="en-GB" b="0" dirty="0"/>
              <a:t>Tests don’t need to be kept cool but cannot be stored at temperature less than 2C</a:t>
            </a:r>
          </a:p>
          <a:p>
            <a:pPr marL="0" indent="0">
              <a:buNone/>
            </a:pPr>
            <a:endParaRPr lang="en-GB" b="0" dirty="0"/>
          </a:p>
          <a:p>
            <a:r>
              <a:rPr lang="en-GB" sz="1970" b="0" dirty="0"/>
              <a:t>Revised handbook (31</a:t>
            </a:r>
            <a:r>
              <a:rPr lang="en-GB" sz="1970" b="0" baseline="30000" dirty="0"/>
              <a:t>st</a:t>
            </a:r>
            <a:r>
              <a:rPr lang="en-GB" sz="1970" b="0" dirty="0"/>
              <a:t> December) has more detailed information than previous version</a:t>
            </a:r>
          </a:p>
          <a:p>
            <a:r>
              <a:rPr lang="en-GB" sz="1970" b="0" dirty="0"/>
              <a:t>Slides below showing layouts provided by Camden Local Authority who did pilot in two schools before Christmas</a:t>
            </a:r>
          </a:p>
          <a:p>
            <a:endParaRPr lang="en-GB" b="0" dirty="0"/>
          </a:p>
        </p:txBody>
      </p:sp>
    </p:spTree>
    <p:extLst>
      <p:ext uri="{BB962C8B-B14F-4D97-AF65-F5344CB8AC3E}">
        <p14:creationId xmlns:p14="http://schemas.microsoft.com/office/powerpoint/2010/main" val="31133829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BC36C3FF-8634-4549-B4CE-6DF3032CE822}"/>
              </a:ext>
            </a:extLst>
          </p:cNvPr>
          <p:cNvCxnSpPr>
            <a:cxnSpLocks/>
          </p:cNvCxnSpPr>
          <p:nvPr/>
        </p:nvCxnSpPr>
        <p:spPr>
          <a:xfrm>
            <a:off x="84841" y="3723587"/>
            <a:ext cx="12009749"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C412474-4316-40E4-8E2B-4AEAC7935648}"/>
              </a:ext>
            </a:extLst>
          </p:cNvPr>
          <p:cNvSpPr/>
          <p:nvPr/>
        </p:nvSpPr>
        <p:spPr>
          <a:xfrm>
            <a:off x="3766008" y="565609"/>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3295CBE2-1A86-4E48-B11C-7F9ABAEDB6B1}"/>
              </a:ext>
            </a:extLst>
          </p:cNvPr>
          <p:cNvSpPr/>
          <p:nvPr/>
        </p:nvSpPr>
        <p:spPr>
          <a:xfrm>
            <a:off x="5949885" y="5450265"/>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F566BE51-AEFF-4065-A86E-2FCA37A21AF5}"/>
              </a:ext>
            </a:extLst>
          </p:cNvPr>
          <p:cNvSpPr/>
          <p:nvPr/>
        </p:nvSpPr>
        <p:spPr>
          <a:xfrm>
            <a:off x="7436178"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B96E4EE4-3FDC-4896-AC42-FACA3AB8DA1B}"/>
              </a:ext>
            </a:extLst>
          </p:cNvPr>
          <p:cNvSpPr/>
          <p:nvPr/>
        </p:nvSpPr>
        <p:spPr>
          <a:xfrm>
            <a:off x="5601093" y="3325303"/>
            <a:ext cx="989814" cy="838985"/>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FD3C3A53-B0E4-441C-986F-324CCCA8E25B}"/>
              </a:ext>
            </a:extLst>
          </p:cNvPr>
          <p:cNvSpPr/>
          <p:nvPr/>
        </p:nvSpPr>
        <p:spPr>
          <a:xfrm>
            <a:off x="3766008" y="3325304"/>
            <a:ext cx="989814" cy="838985"/>
          </a:xfrm>
          <a:prstGeom prst="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4639DBED-35E5-407F-B275-EC87FDF41401}"/>
              </a:ext>
            </a:extLst>
          </p:cNvPr>
          <p:cNvSpPr txBox="1"/>
          <p:nvPr/>
        </p:nvSpPr>
        <p:spPr>
          <a:xfrm>
            <a:off x="3270850" y="322230"/>
            <a:ext cx="198012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2. Registration check station</a:t>
            </a:r>
          </a:p>
        </p:txBody>
      </p:sp>
      <p:sp>
        <p:nvSpPr>
          <p:cNvPr id="27" name="TextBox 26">
            <a:extLst>
              <a:ext uri="{FF2B5EF4-FFF2-40B4-BE49-F238E27FC236}">
                <a16:creationId xmlns:a16="http://schemas.microsoft.com/office/drawing/2014/main" id="{76C8DCC7-8C71-40B4-BC0F-128E9D620C2E}"/>
              </a:ext>
            </a:extLst>
          </p:cNvPr>
          <p:cNvSpPr txBox="1"/>
          <p:nvPr/>
        </p:nvSpPr>
        <p:spPr>
          <a:xfrm>
            <a:off x="2092250" y="3104054"/>
            <a:ext cx="167375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3. Testing bays</a:t>
            </a:r>
          </a:p>
        </p:txBody>
      </p:sp>
      <p:sp>
        <p:nvSpPr>
          <p:cNvPr id="24" name="TextBox 23">
            <a:extLst>
              <a:ext uri="{FF2B5EF4-FFF2-40B4-BE49-F238E27FC236}">
                <a16:creationId xmlns:a16="http://schemas.microsoft.com/office/drawing/2014/main" id="{BE9FB7D6-2BEC-44C2-A82E-09D2D223572D}"/>
              </a:ext>
            </a:extLst>
          </p:cNvPr>
          <p:cNvSpPr txBox="1"/>
          <p:nvPr/>
        </p:nvSpPr>
        <p:spPr>
          <a:xfrm>
            <a:off x="8872981" y="322230"/>
            <a:ext cx="3091207"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5. Somewhere for students to wait for results away from other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6. Somewhere for students to isolate if needed in the event of a positive test</a:t>
            </a:r>
          </a:p>
        </p:txBody>
      </p:sp>
      <p:sp>
        <p:nvSpPr>
          <p:cNvPr id="3" name="TextBox 2">
            <a:extLst>
              <a:ext uri="{FF2B5EF4-FFF2-40B4-BE49-F238E27FC236}">
                <a16:creationId xmlns:a16="http://schemas.microsoft.com/office/drawing/2014/main" id="{ED3B02E1-B1D5-426A-8912-B4AC68089A64}"/>
              </a:ext>
            </a:extLst>
          </p:cNvPr>
          <p:cNvSpPr txBox="1"/>
          <p:nvPr/>
        </p:nvSpPr>
        <p:spPr>
          <a:xfrm>
            <a:off x="9386495" y="6053579"/>
            <a:ext cx="2577693"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Basic site layout</a:t>
            </a:r>
          </a:p>
        </p:txBody>
      </p:sp>
      <p:sp>
        <p:nvSpPr>
          <p:cNvPr id="25" name="TextBox 24">
            <a:extLst>
              <a:ext uri="{FF2B5EF4-FFF2-40B4-BE49-F238E27FC236}">
                <a16:creationId xmlns:a16="http://schemas.microsoft.com/office/drawing/2014/main" id="{6BE83136-6493-40FE-96A3-63EFB2555C8B}"/>
              </a:ext>
            </a:extLst>
          </p:cNvPr>
          <p:cNvSpPr txBox="1"/>
          <p:nvPr/>
        </p:nvSpPr>
        <p:spPr>
          <a:xfrm>
            <a:off x="227812" y="276063"/>
            <a:ext cx="23482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1. Waiting area</a:t>
            </a:r>
          </a:p>
        </p:txBody>
      </p:sp>
      <p:sp>
        <p:nvSpPr>
          <p:cNvPr id="19" name="TextBox 18">
            <a:extLst>
              <a:ext uri="{FF2B5EF4-FFF2-40B4-BE49-F238E27FC236}">
                <a16:creationId xmlns:a16="http://schemas.microsoft.com/office/drawing/2014/main" id="{52FFBAB8-03A8-46FA-A1C8-9F8D50814C72}"/>
              </a:ext>
            </a:extLst>
          </p:cNvPr>
          <p:cNvSpPr txBox="1"/>
          <p:nvPr/>
        </p:nvSpPr>
        <p:spPr>
          <a:xfrm>
            <a:off x="7101026" y="5534320"/>
            <a:ext cx="167375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4. Results processing area</a:t>
            </a:r>
          </a:p>
        </p:txBody>
      </p:sp>
      <p:sp>
        <p:nvSpPr>
          <p:cNvPr id="21" name="TextBox 20">
            <a:extLst>
              <a:ext uri="{FF2B5EF4-FFF2-40B4-BE49-F238E27FC236}">
                <a16:creationId xmlns:a16="http://schemas.microsoft.com/office/drawing/2014/main" id="{AD0F1F53-15DA-428D-B21A-6AE04D3666BE}"/>
              </a:ext>
            </a:extLst>
          </p:cNvPr>
          <p:cNvSpPr txBox="1"/>
          <p:nvPr/>
        </p:nvSpPr>
        <p:spPr>
          <a:xfrm>
            <a:off x="359874" y="1725597"/>
            <a:ext cx="4631699" cy="646331"/>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If possible the waiting area should be separate to/hidden from the testing area for privacy</a:t>
            </a:r>
          </a:p>
        </p:txBody>
      </p:sp>
      <p:sp>
        <p:nvSpPr>
          <p:cNvPr id="23" name="Oval 22">
            <a:extLst>
              <a:ext uri="{FF2B5EF4-FFF2-40B4-BE49-F238E27FC236}">
                <a16:creationId xmlns:a16="http://schemas.microsoft.com/office/drawing/2014/main" id="{EE880CC0-61CB-43F5-89B1-AB3DC02FF403}"/>
              </a:ext>
            </a:extLst>
          </p:cNvPr>
          <p:cNvSpPr/>
          <p:nvPr/>
        </p:nvSpPr>
        <p:spPr>
          <a:xfrm>
            <a:off x="1581847" y="2690571"/>
            <a:ext cx="5507896" cy="221714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3AE80BF2-F087-484D-A77F-AAEC525AB0DC}"/>
              </a:ext>
            </a:extLst>
          </p:cNvPr>
          <p:cNvSpPr txBox="1"/>
          <p:nvPr/>
        </p:nvSpPr>
        <p:spPr>
          <a:xfrm>
            <a:off x="359874" y="4577494"/>
            <a:ext cx="3271101" cy="1754326"/>
          </a:xfrm>
          <a:prstGeom prst="rect">
            <a:avLst/>
          </a:prstGeom>
          <a:solidFill>
            <a:schemeClr val="accent6">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Each test bay can get through 10 tests per hour. Please calculate how many you will need to test all staff and students. Operating more test bays will depend on staffing.</a:t>
            </a:r>
          </a:p>
        </p:txBody>
      </p:sp>
      <p:sp>
        <p:nvSpPr>
          <p:cNvPr id="22" name="TextBox 21">
            <a:extLst>
              <a:ext uri="{FF2B5EF4-FFF2-40B4-BE49-F238E27FC236}">
                <a16:creationId xmlns:a16="http://schemas.microsoft.com/office/drawing/2014/main" id="{B6E934A6-9454-452E-946D-5EC8602B357A}"/>
              </a:ext>
            </a:extLst>
          </p:cNvPr>
          <p:cNvSpPr txBox="1"/>
          <p:nvPr/>
        </p:nvSpPr>
        <p:spPr>
          <a:xfrm>
            <a:off x="4458879" y="2786302"/>
            <a:ext cx="3828932" cy="369332"/>
          </a:xfrm>
          <a:prstGeom prst="rect">
            <a:avLst/>
          </a:prstGeom>
          <a:solidFill>
            <a:schemeClr val="accent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&lt;- Tables should be at least 2m apart -&gt;</a:t>
            </a:r>
          </a:p>
        </p:txBody>
      </p:sp>
      <p:sp>
        <p:nvSpPr>
          <p:cNvPr id="6" name="TextBox 5">
            <a:extLst>
              <a:ext uri="{FF2B5EF4-FFF2-40B4-BE49-F238E27FC236}">
                <a16:creationId xmlns:a16="http://schemas.microsoft.com/office/drawing/2014/main" id="{A0E1723A-4D3F-42A2-8F72-9283D6DF260A}"/>
              </a:ext>
            </a:extLst>
          </p:cNvPr>
          <p:cNvSpPr txBox="1"/>
          <p:nvPr/>
        </p:nvSpPr>
        <p:spPr>
          <a:xfrm>
            <a:off x="8763501" y="3239556"/>
            <a:ext cx="3131498" cy="400110"/>
          </a:xfrm>
          <a:prstGeom prst="rect">
            <a:avLst/>
          </a:prstGeom>
          <a:solidFill>
            <a:schemeClr val="accent1">
              <a:lumMod val="40000"/>
              <a:lumOff val="60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Students &amp; school staff side</a:t>
            </a:r>
          </a:p>
        </p:txBody>
      </p:sp>
      <p:sp>
        <p:nvSpPr>
          <p:cNvPr id="31" name="TextBox 30">
            <a:extLst>
              <a:ext uri="{FF2B5EF4-FFF2-40B4-BE49-F238E27FC236}">
                <a16:creationId xmlns:a16="http://schemas.microsoft.com/office/drawing/2014/main" id="{D82CBBBC-4EA3-4935-BDBB-C1C3852DA0F6}"/>
              </a:ext>
            </a:extLst>
          </p:cNvPr>
          <p:cNvSpPr txBox="1"/>
          <p:nvPr/>
        </p:nvSpPr>
        <p:spPr>
          <a:xfrm>
            <a:off x="9442868" y="3822192"/>
            <a:ext cx="1951432" cy="400110"/>
          </a:xfrm>
          <a:prstGeom prst="rect">
            <a:avLst/>
          </a:prstGeom>
          <a:solidFill>
            <a:schemeClr val="accent4">
              <a:lumMod val="40000"/>
              <a:lumOff val="60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Testing staff side</a:t>
            </a:r>
          </a:p>
        </p:txBody>
      </p:sp>
    </p:spTree>
    <p:extLst>
      <p:ext uri="{BB962C8B-B14F-4D97-AF65-F5344CB8AC3E}">
        <p14:creationId xmlns:p14="http://schemas.microsoft.com/office/powerpoint/2010/main" val="155769163"/>
      </p:ext>
    </p:extLst>
  </p:cSld>
  <p:clrMapOvr>
    <a:masterClrMapping/>
  </p:clrMapOvr>
</p:sld>
</file>

<file path=ppt/theme/theme1.xml><?xml version="1.0" encoding="utf-8"?>
<a:theme xmlns:a="http://schemas.openxmlformats.org/drawingml/2006/main" name="Barnet Introdution">
  <a:themeElements>
    <a:clrScheme name="Custom 1">
      <a:dk1>
        <a:srgbClr val="636363"/>
      </a:dk1>
      <a:lt1>
        <a:srgbClr val="FFFFFF"/>
      </a:lt1>
      <a:dk2>
        <a:srgbClr val="AE0A38"/>
      </a:dk2>
      <a:lt2>
        <a:srgbClr val="BBBBBB"/>
      </a:lt2>
      <a:accent1>
        <a:srgbClr val="8EAE20"/>
      </a:accent1>
      <a:accent2>
        <a:srgbClr val="269FA9"/>
      </a:accent2>
      <a:accent3>
        <a:srgbClr val="F44676"/>
      </a:accent3>
      <a:accent4>
        <a:srgbClr val="535353"/>
      </a:accent4>
      <a:accent5>
        <a:srgbClr val="0066FF"/>
      </a:accent5>
      <a:accent6>
        <a:srgbClr val="B3C281"/>
      </a:accent6>
      <a:hlink>
        <a:srgbClr val="269FA9"/>
      </a:hlink>
      <a:folHlink>
        <a:srgbClr val="92D2D4"/>
      </a:folHlink>
    </a:clrScheme>
    <a:fontScheme name="Barnet Introdution">
      <a:majorFont>
        <a:latin typeface="Georgia-Bold"/>
        <a:ea typeface="ヒラギノ明朝 ProN W6"/>
        <a:cs typeface="ヒラギノ明朝 ProN W6"/>
      </a:majorFont>
      <a:minorFont>
        <a:latin typeface="Arial-BoldMT"/>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lnDef>
  </a:objectDefaults>
  <a:extraClrSchemeLst>
    <a:extraClrScheme>
      <a:clrScheme name="Barnet Introdu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7690</TotalTime>
  <Words>1971</Words>
  <Application>Microsoft Office PowerPoint</Application>
  <PresentationFormat>Widescreen</PresentationFormat>
  <Paragraphs>163</Paragraphs>
  <Slides>19</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Calibri Light</vt:lpstr>
      <vt:lpstr>Georgia</vt:lpstr>
      <vt:lpstr>Georgia-Bold</vt:lpstr>
      <vt:lpstr>Barnet Introdution</vt:lpstr>
      <vt:lpstr>Office Theme</vt:lpstr>
      <vt:lpstr>Acrobat Document</vt:lpstr>
      <vt:lpstr>Worksheet</vt:lpstr>
      <vt:lpstr>Barnet Secondary Schools Lateral Flow Device (LFD) Testing Checklist</vt:lpstr>
      <vt:lpstr>Contents</vt:lpstr>
      <vt:lpstr>Three Elements to National Programme</vt:lpstr>
      <vt:lpstr>Public Health aim of testing</vt:lpstr>
      <vt:lpstr>Options for schools (1) </vt:lpstr>
      <vt:lpstr>Options for Schools (2)</vt:lpstr>
      <vt:lpstr>Practical issues to set up testing on school site</vt:lpstr>
      <vt:lpstr>1. Physical layout</vt:lpstr>
      <vt:lpstr>PowerPoint Presentation</vt:lpstr>
      <vt:lpstr>Testing at Haverstock</vt:lpstr>
      <vt:lpstr>PowerPoint Presentation</vt:lpstr>
      <vt:lpstr>PowerPoint Presentation</vt:lpstr>
      <vt:lpstr>PowerPoint Presentation</vt:lpstr>
      <vt:lpstr>2. Supplies &amp; waste management</vt:lpstr>
      <vt:lpstr>3. Staffing</vt:lpstr>
      <vt:lpstr>4. Consent &amp; data management</vt:lpstr>
      <vt:lpstr>5. Risk assessment and quality assurance/clinical governance </vt:lpstr>
      <vt:lpstr>6. Process</vt:lpstr>
      <vt:lpstr>Example of scheduling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Community Response  and Joint Working ASC, CCG &amp; VCS with Wider Council</dc:title>
  <dc:creator>Maguire, Conor</dc:creator>
  <cp:lastModifiedBy>George, Julie</cp:lastModifiedBy>
  <cp:revision>83</cp:revision>
  <dcterms:created xsi:type="dcterms:W3CDTF">2020-04-02T12:49:15Z</dcterms:created>
  <dcterms:modified xsi:type="dcterms:W3CDTF">2021-01-05T08:22:19Z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