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8" r:id="rId3"/>
    <p:sldMasterId id="2147483690" r:id="rId4"/>
    <p:sldMasterId id="2147483703" r:id="rId5"/>
    <p:sldMasterId id="2147483715" r:id="rId6"/>
  </p:sldMasterIdLst>
  <p:notesMasterIdLst>
    <p:notesMasterId r:id="rId30"/>
  </p:notesMasterIdLst>
  <p:sldIdLst>
    <p:sldId id="256" r:id="rId7"/>
    <p:sldId id="258" r:id="rId8"/>
    <p:sldId id="259" r:id="rId9"/>
    <p:sldId id="266" r:id="rId10"/>
    <p:sldId id="268" r:id="rId11"/>
    <p:sldId id="297" r:id="rId12"/>
    <p:sldId id="264" r:id="rId13"/>
    <p:sldId id="284" r:id="rId14"/>
    <p:sldId id="291" r:id="rId15"/>
    <p:sldId id="292" r:id="rId16"/>
    <p:sldId id="257" r:id="rId17"/>
    <p:sldId id="293" r:id="rId18"/>
    <p:sldId id="269" r:id="rId19"/>
    <p:sldId id="294" r:id="rId20"/>
    <p:sldId id="270" r:id="rId21"/>
    <p:sldId id="295" r:id="rId22"/>
    <p:sldId id="267" r:id="rId23"/>
    <p:sldId id="296" r:id="rId24"/>
    <p:sldId id="290" r:id="rId25"/>
    <p:sldId id="298" r:id="rId26"/>
    <p:sldId id="299" r:id="rId27"/>
    <p:sldId id="300" r:id="rId28"/>
    <p:sldId id="283" r:id="rId29"/>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3D5423-E18E-457A-8185-95D83CB3A1A5}" v="218" dt="2019-02-07T15:58:35.1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85250" autoAdjust="0"/>
  </p:normalViewPr>
  <p:slideViewPr>
    <p:cSldViewPr>
      <p:cViewPr varScale="1">
        <p:scale>
          <a:sx n="41" d="100"/>
          <a:sy n="41" d="100"/>
        </p:scale>
        <p:origin x="1380" y="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69851-41C1-472D-9085-57D737D78A35}" type="doc">
      <dgm:prSet loTypeId="urn:microsoft.com/office/officeart/2005/8/layout/hProcess11" loCatId="process" qsTypeId="urn:microsoft.com/office/officeart/2005/8/quickstyle/simple1" qsCatId="simple" csTypeId="urn:microsoft.com/office/officeart/2005/8/colors/accent1_2" csCatId="accent1" phldr="1"/>
      <dgm:spPr/>
    </dgm:pt>
    <dgm:pt modelId="{B3722129-0934-4269-9448-F932B0EAA0CA}">
      <dgm:prSet phldrT="[Text]" custT="1"/>
      <dgm:spPr/>
      <dgm:t>
        <a:bodyPr/>
        <a:lstStyle/>
        <a:p>
          <a:r>
            <a:rPr lang="en-GB" sz="1200" b="1" dirty="0"/>
            <a:t>Phase 1</a:t>
          </a:r>
        </a:p>
        <a:p>
          <a:r>
            <a:rPr lang="en-GB" sz="1200" b="1" dirty="0"/>
            <a:t> New South sidings</a:t>
          </a:r>
        </a:p>
      </dgm:t>
    </dgm:pt>
    <dgm:pt modelId="{B7DA1FD2-2D92-4CC9-B1FC-CF979A998F99}" type="parTrans" cxnId="{DD0C5152-F738-469C-A7E8-87F38EB5AA63}">
      <dgm:prSet/>
      <dgm:spPr/>
      <dgm:t>
        <a:bodyPr/>
        <a:lstStyle/>
        <a:p>
          <a:endParaRPr lang="en-GB"/>
        </a:p>
      </dgm:t>
    </dgm:pt>
    <dgm:pt modelId="{18ADFA3E-B841-42CC-BB39-C96230479210}" type="sibTrans" cxnId="{DD0C5152-F738-469C-A7E8-87F38EB5AA63}">
      <dgm:prSet/>
      <dgm:spPr/>
      <dgm:t>
        <a:bodyPr/>
        <a:lstStyle/>
        <a:p>
          <a:endParaRPr lang="en-GB"/>
        </a:p>
      </dgm:t>
    </dgm:pt>
    <dgm:pt modelId="{3E98C78D-510B-46A3-844D-4CA5C080ADF9}">
      <dgm:prSet phldrT="[Text]"/>
      <dgm:spPr/>
      <dgm:t>
        <a:bodyPr/>
        <a:lstStyle/>
        <a:p>
          <a:endParaRPr lang="en-GB" dirty="0"/>
        </a:p>
        <a:p>
          <a:r>
            <a:rPr lang="en-GB" dirty="0"/>
            <a:t>Phase 2 </a:t>
          </a:r>
        </a:p>
        <a:p>
          <a:r>
            <a:rPr lang="en-GB" dirty="0"/>
            <a:t>Mainline Track works</a:t>
          </a:r>
        </a:p>
      </dgm:t>
    </dgm:pt>
    <dgm:pt modelId="{89C54C4E-5911-4C70-A793-DD1AB0B6770B}" type="parTrans" cxnId="{410526C9-B76A-4F2D-BF54-1544BFC4B2E4}">
      <dgm:prSet/>
      <dgm:spPr/>
      <dgm:t>
        <a:bodyPr/>
        <a:lstStyle/>
        <a:p>
          <a:endParaRPr lang="en-GB"/>
        </a:p>
      </dgm:t>
    </dgm:pt>
    <dgm:pt modelId="{F20BFBF2-6CCC-43EB-808D-509B3890FB92}" type="sibTrans" cxnId="{410526C9-B76A-4F2D-BF54-1544BFC4B2E4}">
      <dgm:prSet/>
      <dgm:spPr/>
      <dgm:t>
        <a:bodyPr/>
        <a:lstStyle/>
        <a:p>
          <a:endParaRPr lang="en-GB"/>
        </a:p>
      </dgm:t>
    </dgm:pt>
    <dgm:pt modelId="{118DA20A-4ED3-4132-8935-A7F4FAB7F646}">
      <dgm:prSet phldrT="[Text]"/>
      <dgm:spPr/>
      <dgm:t>
        <a:bodyPr/>
        <a:lstStyle/>
        <a:p>
          <a:r>
            <a:rPr lang="en-GB" dirty="0"/>
            <a:t>Phase 3</a:t>
          </a:r>
        </a:p>
        <a:p>
          <a:r>
            <a:rPr lang="en-GB" dirty="0"/>
            <a:t> Final commissioning works</a:t>
          </a:r>
        </a:p>
      </dgm:t>
    </dgm:pt>
    <dgm:pt modelId="{2074168C-454E-4FE5-AE79-6053AE29EEBF}" type="parTrans" cxnId="{B6C40A18-2FF9-44B6-B492-AA4FD3801436}">
      <dgm:prSet/>
      <dgm:spPr/>
      <dgm:t>
        <a:bodyPr/>
        <a:lstStyle/>
        <a:p>
          <a:endParaRPr lang="en-GB"/>
        </a:p>
      </dgm:t>
    </dgm:pt>
    <dgm:pt modelId="{91FAFCFC-92D6-45B3-8746-29FBFA078586}" type="sibTrans" cxnId="{B6C40A18-2FF9-44B6-B492-AA4FD3801436}">
      <dgm:prSet/>
      <dgm:spPr/>
      <dgm:t>
        <a:bodyPr/>
        <a:lstStyle/>
        <a:p>
          <a:endParaRPr lang="en-GB"/>
        </a:p>
      </dgm:t>
    </dgm:pt>
    <dgm:pt modelId="{C1F19AA6-CF48-4FA4-AC9D-BB1332B4B9E8}" type="pres">
      <dgm:prSet presAssocID="{B2369851-41C1-472D-9085-57D737D78A35}" presName="Name0" presStyleCnt="0">
        <dgm:presLayoutVars>
          <dgm:dir/>
          <dgm:resizeHandles val="exact"/>
        </dgm:presLayoutVars>
      </dgm:prSet>
      <dgm:spPr/>
    </dgm:pt>
    <dgm:pt modelId="{375686E0-3B14-4DA4-830F-2BDE81874510}" type="pres">
      <dgm:prSet presAssocID="{B2369851-41C1-472D-9085-57D737D78A35}" presName="arrow" presStyleLbl="bgShp" presStyleIdx="0" presStyleCnt="1"/>
      <dgm:spPr>
        <a:solidFill>
          <a:schemeClr val="accent2">
            <a:lumMod val="60000"/>
            <a:lumOff val="40000"/>
          </a:schemeClr>
        </a:solidFill>
      </dgm:spPr>
    </dgm:pt>
    <dgm:pt modelId="{62079957-F1F8-41D0-B77A-A3547EBBF0CC}" type="pres">
      <dgm:prSet presAssocID="{B2369851-41C1-472D-9085-57D737D78A35}" presName="points" presStyleCnt="0"/>
      <dgm:spPr/>
    </dgm:pt>
    <dgm:pt modelId="{2F7A082F-2570-4B14-BB98-FBFB7000247D}" type="pres">
      <dgm:prSet presAssocID="{B3722129-0934-4269-9448-F932B0EAA0CA}" presName="compositeA" presStyleCnt="0"/>
      <dgm:spPr/>
    </dgm:pt>
    <dgm:pt modelId="{07449A31-D239-4126-A825-A4CABCBAD790}" type="pres">
      <dgm:prSet presAssocID="{B3722129-0934-4269-9448-F932B0EAA0CA}" presName="textA" presStyleLbl="revTx" presStyleIdx="0" presStyleCnt="3">
        <dgm:presLayoutVars>
          <dgm:bulletEnabled val="1"/>
        </dgm:presLayoutVars>
      </dgm:prSet>
      <dgm:spPr/>
    </dgm:pt>
    <dgm:pt modelId="{F5F43D9A-D09B-4A76-A886-3F1A80787467}" type="pres">
      <dgm:prSet presAssocID="{B3722129-0934-4269-9448-F932B0EAA0CA}" presName="circleA" presStyleLbl="node1" presStyleIdx="0" presStyleCnt="3"/>
      <dgm:spPr>
        <a:solidFill>
          <a:schemeClr val="accent1"/>
        </a:solidFill>
      </dgm:spPr>
    </dgm:pt>
    <dgm:pt modelId="{940A8FEE-F0FB-4157-B65D-4560E424944C}" type="pres">
      <dgm:prSet presAssocID="{B3722129-0934-4269-9448-F932B0EAA0CA}" presName="spaceA" presStyleCnt="0"/>
      <dgm:spPr/>
    </dgm:pt>
    <dgm:pt modelId="{AEA9A3C9-721E-49B2-8265-3BCAA41A2040}" type="pres">
      <dgm:prSet presAssocID="{18ADFA3E-B841-42CC-BB39-C96230479210}" presName="space" presStyleCnt="0"/>
      <dgm:spPr/>
    </dgm:pt>
    <dgm:pt modelId="{7D68E6A9-8012-417D-8051-0779D18C34DF}" type="pres">
      <dgm:prSet presAssocID="{3E98C78D-510B-46A3-844D-4CA5C080ADF9}" presName="compositeB" presStyleCnt="0"/>
      <dgm:spPr/>
    </dgm:pt>
    <dgm:pt modelId="{08080C37-88D0-4755-B741-82659CFA85E6}" type="pres">
      <dgm:prSet presAssocID="{3E98C78D-510B-46A3-844D-4CA5C080ADF9}" presName="textB" presStyleLbl="revTx" presStyleIdx="1" presStyleCnt="3" custLinFactY="-47828" custLinFactNeighborX="3059" custLinFactNeighborY="-100000">
        <dgm:presLayoutVars>
          <dgm:bulletEnabled val="1"/>
        </dgm:presLayoutVars>
      </dgm:prSet>
      <dgm:spPr/>
    </dgm:pt>
    <dgm:pt modelId="{1DB237DD-D449-43A2-9529-FEEE1974B51A}" type="pres">
      <dgm:prSet presAssocID="{3E98C78D-510B-46A3-844D-4CA5C080ADF9}" presName="circleB" presStyleLbl="node1" presStyleIdx="1" presStyleCnt="3"/>
      <dgm:spPr>
        <a:solidFill>
          <a:schemeClr val="tx2"/>
        </a:solidFill>
      </dgm:spPr>
    </dgm:pt>
    <dgm:pt modelId="{5DEDDFF7-BB8D-4A8E-A594-BE035B71C4CD}" type="pres">
      <dgm:prSet presAssocID="{3E98C78D-510B-46A3-844D-4CA5C080ADF9}" presName="spaceB" presStyleCnt="0"/>
      <dgm:spPr/>
    </dgm:pt>
    <dgm:pt modelId="{B2A35FC9-53E3-4E83-AAF4-9E76BAA88001}" type="pres">
      <dgm:prSet presAssocID="{F20BFBF2-6CCC-43EB-808D-509B3890FB92}" presName="space" presStyleCnt="0"/>
      <dgm:spPr/>
    </dgm:pt>
    <dgm:pt modelId="{E0C70525-F086-4A7E-93DC-F84ADAF41A9A}" type="pres">
      <dgm:prSet presAssocID="{118DA20A-4ED3-4132-8935-A7F4FAB7F646}" presName="compositeA" presStyleCnt="0"/>
      <dgm:spPr/>
    </dgm:pt>
    <dgm:pt modelId="{576EEFFC-A8BF-44E0-9692-8E6BC7CAC044}" type="pres">
      <dgm:prSet presAssocID="{118DA20A-4ED3-4132-8935-A7F4FAB7F646}" presName="textA" presStyleLbl="revTx" presStyleIdx="2" presStyleCnt="3">
        <dgm:presLayoutVars>
          <dgm:bulletEnabled val="1"/>
        </dgm:presLayoutVars>
      </dgm:prSet>
      <dgm:spPr/>
    </dgm:pt>
    <dgm:pt modelId="{93B76C55-D3D3-4DBF-B8A0-93A36A94633F}" type="pres">
      <dgm:prSet presAssocID="{118DA20A-4ED3-4132-8935-A7F4FAB7F646}" presName="circleA" presStyleLbl="node1" presStyleIdx="2" presStyleCnt="3"/>
      <dgm:spPr>
        <a:solidFill>
          <a:schemeClr val="tx2"/>
        </a:solidFill>
      </dgm:spPr>
    </dgm:pt>
    <dgm:pt modelId="{3CD742AC-4273-47BA-A7BF-378484C46CF6}" type="pres">
      <dgm:prSet presAssocID="{118DA20A-4ED3-4132-8935-A7F4FAB7F646}" presName="spaceA" presStyleCnt="0"/>
      <dgm:spPr/>
    </dgm:pt>
  </dgm:ptLst>
  <dgm:cxnLst>
    <dgm:cxn modelId="{72315507-75D3-44DC-9E8E-C14802BF3023}" type="presOf" srcId="{118DA20A-4ED3-4132-8935-A7F4FAB7F646}" destId="{576EEFFC-A8BF-44E0-9692-8E6BC7CAC044}" srcOrd="0" destOrd="0" presId="urn:microsoft.com/office/officeart/2005/8/layout/hProcess11"/>
    <dgm:cxn modelId="{B6C40A18-2FF9-44B6-B492-AA4FD3801436}" srcId="{B2369851-41C1-472D-9085-57D737D78A35}" destId="{118DA20A-4ED3-4132-8935-A7F4FAB7F646}" srcOrd="2" destOrd="0" parTransId="{2074168C-454E-4FE5-AE79-6053AE29EEBF}" sibTransId="{91FAFCFC-92D6-45B3-8746-29FBFA078586}"/>
    <dgm:cxn modelId="{A20DB766-41C6-47C3-A235-CE3E8ADBBED1}" type="presOf" srcId="{B2369851-41C1-472D-9085-57D737D78A35}" destId="{C1F19AA6-CF48-4FA4-AC9D-BB1332B4B9E8}" srcOrd="0" destOrd="0" presId="urn:microsoft.com/office/officeart/2005/8/layout/hProcess11"/>
    <dgm:cxn modelId="{DD0C5152-F738-469C-A7E8-87F38EB5AA63}" srcId="{B2369851-41C1-472D-9085-57D737D78A35}" destId="{B3722129-0934-4269-9448-F932B0EAA0CA}" srcOrd="0" destOrd="0" parTransId="{B7DA1FD2-2D92-4CC9-B1FC-CF979A998F99}" sibTransId="{18ADFA3E-B841-42CC-BB39-C96230479210}"/>
    <dgm:cxn modelId="{AFEDB697-F050-41D2-BA4A-6B104F27FCE1}" type="presOf" srcId="{3E98C78D-510B-46A3-844D-4CA5C080ADF9}" destId="{08080C37-88D0-4755-B741-82659CFA85E6}" srcOrd="0" destOrd="0" presId="urn:microsoft.com/office/officeart/2005/8/layout/hProcess11"/>
    <dgm:cxn modelId="{ED8605AE-F472-494F-9042-BA9326C99C4F}" type="presOf" srcId="{B3722129-0934-4269-9448-F932B0EAA0CA}" destId="{07449A31-D239-4126-A825-A4CABCBAD790}" srcOrd="0" destOrd="0" presId="urn:microsoft.com/office/officeart/2005/8/layout/hProcess11"/>
    <dgm:cxn modelId="{410526C9-B76A-4F2D-BF54-1544BFC4B2E4}" srcId="{B2369851-41C1-472D-9085-57D737D78A35}" destId="{3E98C78D-510B-46A3-844D-4CA5C080ADF9}" srcOrd="1" destOrd="0" parTransId="{89C54C4E-5911-4C70-A793-DD1AB0B6770B}" sibTransId="{F20BFBF2-6CCC-43EB-808D-509B3890FB92}"/>
    <dgm:cxn modelId="{BFF521AB-3B7F-4890-A78E-4D4CF44C7B50}" type="presParOf" srcId="{C1F19AA6-CF48-4FA4-AC9D-BB1332B4B9E8}" destId="{375686E0-3B14-4DA4-830F-2BDE81874510}" srcOrd="0" destOrd="0" presId="urn:microsoft.com/office/officeart/2005/8/layout/hProcess11"/>
    <dgm:cxn modelId="{333574A7-CD9B-46D4-8913-7FB883E8B2D5}" type="presParOf" srcId="{C1F19AA6-CF48-4FA4-AC9D-BB1332B4B9E8}" destId="{62079957-F1F8-41D0-B77A-A3547EBBF0CC}" srcOrd="1" destOrd="0" presId="urn:microsoft.com/office/officeart/2005/8/layout/hProcess11"/>
    <dgm:cxn modelId="{C5FA5613-E16E-409A-8982-34C6FF826090}" type="presParOf" srcId="{62079957-F1F8-41D0-B77A-A3547EBBF0CC}" destId="{2F7A082F-2570-4B14-BB98-FBFB7000247D}" srcOrd="0" destOrd="0" presId="urn:microsoft.com/office/officeart/2005/8/layout/hProcess11"/>
    <dgm:cxn modelId="{D8FAD7E5-161A-464D-A56C-64FCA8C3A178}" type="presParOf" srcId="{2F7A082F-2570-4B14-BB98-FBFB7000247D}" destId="{07449A31-D239-4126-A825-A4CABCBAD790}" srcOrd="0" destOrd="0" presId="urn:microsoft.com/office/officeart/2005/8/layout/hProcess11"/>
    <dgm:cxn modelId="{3AC09E46-0CB1-468F-BCF9-366FC676EA9D}" type="presParOf" srcId="{2F7A082F-2570-4B14-BB98-FBFB7000247D}" destId="{F5F43D9A-D09B-4A76-A886-3F1A80787467}" srcOrd="1" destOrd="0" presId="urn:microsoft.com/office/officeart/2005/8/layout/hProcess11"/>
    <dgm:cxn modelId="{221AE864-25D6-4E3D-9C18-D6A1C14384EF}" type="presParOf" srcId="{2F7A082F-2570-4B14-BB98-FBFB7000247D}" destId="{940A8FEE-F0FB-4157-B65D-4560E424944C}" srcOrd="2" destOrd="0" presId="urn:microsoft.com/office/officeart/2005/8/layout/hProcess11"/>
    <dgm:cxn modelId="{A79D9013-8197-4AAC-860D-6281E6C2093B}" type="presParOf" srcId="{62079957-F1F8-41D0-B77A-A3547EBBF0CC}" destId="{AEA9A3C9-721E-49B2-8265-3BCAA41A2040}" srcOrd="1" destOrd="0" presId="urn:microsoft.com/office/officeart/2005/8/layout/hProcess11"/>
    <dgm:cxn modelId="{AB4D427D-EB3A-4FCA-9394-0FC8241680E9}" type="presParOf" srcId="{62079957-F1F8-41D0-B77A-A3547EBBF0CC}" destId="{7D68E6A9-8012-417D-8051-0779D18C34DF}" srcOrd="2" destOrd="0" presId="urn:microsoft.com/office/officeart/2005/8/layout/hProcess11"/>
    <dgm:cxn modelId="{4A404909-2B9D-49DD-AF8A-80E09FE940CA}" type="presParOf" srcId="{7D68E6A9-8012-417D-8051-0779D18C34DF}" destId="{08080C37-88D0-4755-B741-82659CFA85E6}" srcOrd="0" destOrd="0" presId="urn:microsoft.com/office/officeart/2005/8/layout/hProcess11"/>
    <dgm:cxn modelId="{831B4EB8-FB2C-4424-BE0F-85DF4C212788}" type="presParOf" srcId="{7D68E6A9-8012-417D-8051-0779D18C34DF}" destId="{1DB237DD-D449-43A2-9529-FEEE1974B51A}" srcOrd="1" destOrd="0" presId="urn:microsoft.com/office/officeart/2005/8/layout/hProcess11"/>
    <dgm:cxn modelId="{C734BFF3-B82A-419E-931D-9DE34BD7C2FC}" type="presParOf" srcId="{7D68E6A9-8012-417D-8051-0779D18C34DF}" destId="{5DEDDFF7-BB8D-4A8E-A594-BE035B71C4CD}" srcOrd="2" destOrd="0" presId="urn:microsoft.com/office/officeart/2005/8/layout/hProcess11"/>
    <dgm:cxn modelId="{5960C9BE-9117-41D5-B3CA-06E582F7E383}" type="presParOf" srcId="{62079957-F1F8-41D0-B77A-A3547EBBF0CC}" destId="{B2A35FC9-53E3-4E83-AAF4-9E76BAA88001}" srcOrd="3" destOrd="0" presId="urn:microsoft.com/office/officeart/2005/8/layout/hProcess11"/>
    <dgm:cxn modelId="{CFA65608-82F6-4EAB-B5C3-1FC4FD8DE37E}" type="presParOf" srcId="{62079957-F1F8-41D0-B77A-A3547EBBF0CC}" destId="{E0C70525-F086-4A7E-93DC-F84ADAF41A9A}" srcOrd="4" destOrd="0" presId="urn:microsoft.com/office/officeart/2005/8/layout/hProcess11"/>
    <dgm:cxn modelId="{82401526-9C93-415D-9CEF-5443BB064358}" type="presParOf" srcId="{E0C70525-F086-4A7E-93DC-F84ADAF41A9A}" destId="{576EEFFC-A8BF-44E0-9692-8E6BC7CAC044}" srcOrd="0" destOrd="0" presId="urn:microsoft.com/office/officeart/2005/8/layout/hProcess11"/>
    <dgm:cxn modelId="{119475F4-D668-491E-B871-B3AEC61200D5}" type="presParOf" srcId="{E0C70525-F086-4A7E-93DC-F84ADAF41A9A}" destId="{93B76C55-D3D3-4DBF-B8A0-93A36A94633F}" srcOrd="1" destOrd="0" presId="urn:microsoft.com/office/officeart/2005/8/layout/hProcess11"/>
    <dgm:cxn modelId="{F03ED025-5463-41A0-87AC-3F421365E26C}" type="presParOf" srcId="{E0C70525-F086-4A7E-93DC-F84ADAF41A9A}" destId="{3CD742AC-4273-47BA-A7BF-378484C46CF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981A3E-E9BD-4B0F-B49B-F6126327D7E4}" type="doc">
      <dgm:prSet loTypeId="urn:microsoft.com/office/officeart/2005/8/layout/hProcess11" loCatId="process" qsTypeId="urn:microsoft.com/office/officeart/2005/8/quickstyle/simple1" qsCatId="simple" csTypeId="urn:microsoft.com/office/officeart/2005/8/colors/accent1_2" csCatId="accent1" phldr="1"/>
      <dgm:spPr/>
    </dgm:pt>
    <dgm:pt modelId="{9D6B1E76-F1A0-4EB5-90CA-26756ECCD0EC}">
      <dgm:prSet phldrT="[Text]"/>
      <dgm:spPr/>
      <dgm:t>
        <a:bodyPr/>
        <a:lstStyle/>
        <a:p>
          <a:r>
            <a:rPr lang="en-GB" dirty="0"/>
            <a:t>Compound Set up</a:t>
          </a:r>
        </a:p>
      </dgm:t>
    </dgm:pt>
    <dgm:pt modelId="{B2C3689A-1B4B-4472-9E08-A5C71DBDA65E}" type="parTrans" cxnId="{C37CBFDA-CD7F-4967-8378-9BCF1E7BB700}">
      <dgm:prSet/>
      <dgm:spPr/>
      <dgm:t>
        <a:bodyPr/>
        <a:lstStyle/>
        <a:p>
          <a:endParaRPr lang="en-GB"/>
        </a:p>
      </dgm:t>
    </dgm:pt>
    <dgm:pt modelId="{CFE57BFC-15C8-42D8-8F1E-551F75865441}" type="sibTrans" cxnId="{C37CBFDA-CD7F-4967-8378-9BCF1E7BB700}">
      <dgm:prSet/>
      <dgm:spPr/>
      <dgm:t>
        <a:bodyPr/>
        <a:lstStyle/>
        <a:p>
          <a:endParaRPr lang="en-GB"/>
        </a:p>
      </dgm:t>
    </dgm:pt>
    <dgm:pt modelId="{45811E8C-6E6F-4645-A607-8519015289A0}">
      <dgm:prSet phldrT="[Text]"/>
      <dgm:spPr/>
      <dgm:t>
        <a:bodyPr/>
        <a:lstStyle/>
        <a:p>
          <a:r>
            <a:rPr lang="en-GB" dirty="0"/>
            <a:t>Start Area 1</a:t>
          </a:r>
        </a:p>
      </dgm:t>
    </dgm:pt>
    <dgm:pt modelId="{F94F7ED6-1CB0-4DCE-8341-3430FB330B35}" type="parTrans" cxnId="{55480963-47F3-4FA4-A017-65A431AEB951}">
      <dgm:prSet/>
      <dgm:spPr/>
      <dgm:t>
        <a:bodyPr/>
        <a:lstStyle/>
        <a:p>
          <a:endParaRPr lang="en-GB"/>
        </a:p>
      </dgm:t>
    </dgm:pt>
    <dgm:pt modelId="{552E0B82-0928-4EDA-9F43-FA758A5460F1}" type="sibTrans" cxnId="{55480963-47F3-4FA4-A017-65A431AEB951}">
      <dgm:prSet/>
      <dgm:spPr/>
      <dgm:t>
        <a:bodyPr/>
        <a:lstStyle/>
        <a:p>
          <a:endParaRPr lang="en-GB"/>
        </a:p>
      </dgm:t>
    </dgm:pt>
    <dgm:pt modelId="{02CD95ED-38C2-460F-8DD1-2325885BA419}">
      <dgm:prSet phldrT="[Text]"/>
      <dgm:spPr/>
      <dgm:t>
        <a:bodyPr/>
        <a:lstStyle/>
        <a:p>
          <a:r>
            <a:rPr lang="en-GB" dirty="0"/>
            <a:t>Start Area 2</a:t>
          </a:r>
        </a:p>
      </dgm:t>
    </dgm:pt>
    <dgm:pt modelId="{2D9BC322-B123-4F28-939A-492089E43DEF}" type="parTrans" cxnId="{22699554-8F00-40CD-982E-F200D9D92E71}">
      <dgm:prSet/>
      <dgm:spPr/>
      <dgm:t>
        <a:bodyPr/>
        <a:lstStyle/>
        <a:p>
          <a:endParaRPr lang="en-GB"/>
        </a:p>
      </dgm:t>
    </dgm:pt>
    <dgm:pt modelId="{04A479CF-CE82-4429-8488-4C074B99FAD6}" type="sibTrans" cxnId="{22699554-8F00-40CD-982E-F200D9D92E71}">
      <dgm:prSet/>
      <dgm:spPr/>
      <dgm:t>
        <a:bodyPr/>
        <a:lstStyle/>
        <a:p>
          <a:endParaRPr lang="en-GB"/>
        </a:p>
      </dgm:t>
    </dgm:pt>
    <dgm:pt modelId="{FCA042FB-3E85-4F47-8578-A440ED4C1E6C}">
      <dgm:prSet phldrT="[Text]"/>
      <dgm:spPr/>
      <dgm:t>
        <a:bodyPr/>
        <a:lstStyle/>
        <a:p>
          <a:endParaRPr lang="en-GB" dirty="0"/>
        </a:p>
        <a:p>
          <a:r>
            <a:rPr lang="en-GB" dirty="0"/>
            <a:t>Start Area 3 </a:t>
          </a:r>
        </a:p>
      </dgm:t>
    </dgm:pt>
    <dgm:pt modelId="{26CD989B-7992-464D-B0B0-1C808EA831DA}" type="parTrans" cxnId="{D0979DDE-19AA-4C25-B2D8-D08F46351656}">
      <dgm:prSet/>
      <dgm:spPr/>
      <dgm:t>
        <a:bodyPr/>
        <a:lstStyle/>
        <a:p>
          <a:endParaRPr lang="en-GB"/>
        </a:p>
      </dgm:t>
    </dgm:pt>
    <dgm:pt modelId="{B05976EF-B185-4308-8D38-1B9D0B6B5F45}" type="sibTrans" cxnId="{D0979DDE-19AA-4C25-B2D8-D08F46351656}">
      <dgm:prSet/>
      <dgm:spPr/>
      <dgm:t>
        <a:bodyPr/>
        <a:lstStyle/>
        <a:p>
          <a:endParaRPr lang="en-GB"/>
        </a:p>
      </dgm:t>
    </dgm:pt>
    <dgm:pt modelId="{575D45C7-B34E-4CD9-BDE7-34CA154F1E3B}">
      <dgm:prSet phldrT="[Text]"/>
      <dgm:spPr/>
      <dgm:t>
        <a:bodyPr/>
        <a:lstStyle/>
        <a:p>
          <a:r>
            <a:rPr lang="en-GB" dirty="0"/>
            <a:t>Bring into use</a:t>
          </a:r>
        </a:p>
      </dgm:t>
    </dgm:pt>
    <dgm:pt modelId="{3DE6C955-DC11-4783-970C-10CA08746B61}" type="parTrans" cxnId="{B20A0E55-8777-4AD6-BE48-96B417A65D51}">
      <dgm:prSet/>
      <dgm:spPr/>
      <dgm:t>
        <a:bodyPr/>
        <a:lstStyle/>
        <a:p>
          <a:endParaRPr lang="en-GB"/>
        </a:p>
      </dgm:t>
    </dgm:pt>
    <dgm:pt modelId="{A93CB8FF-9B5B-46A2-91D3-1D437E261775}" type="sibTrans" cxnId="{B20A0E55-8777-4AD6-BE48-96B417A65D51}">
      <dgm:prSet/>
      <dgm:spPr/>
      <dgm:t>
        <a:bodyPr/>
        <a:lstStyle/>
        <a:p>
          <a:endParaRPr lang="en-GB"/>
        </a:p>
      </dgm:t>
    </dgm:pt>
    <dgm:pt modelId="{8AF502ED-AD99-4624-ACB2-EBC485839CAB}" type="pres">
      <dgm:prSet presAssocID="{9F981A3E-E9BD-4B0F-B49B-F6126327D7E4}" presName="Name0" presStyleCnt="0">
        <dgm:presLayoutVars>
          <dgm:dir/>
          <dgm:resizeHandles val="exact"/>
        </dgm:presLayoutVars>
      </dgm:prSet>
      <dgm:spPr/>
    </dgm:pt>
    <dgm:pt modelId="{F446CC0B-CBCA-49B1-AF3B-86CBBAEB144C}" type="pres">
      <dgm:prSet presAssocID="{9F981A3E-E9BD-4B0F-B49B-F6126327D7E4}" presName="arrow" presStyleLbl="bgShp" presStyleIdx="0" presStyleCnt="1"/>
      <dgm:spPr/>
    </dgm:pt>
    <dgm:pt modelId="{D88B3D6B-8618-4917-8B30-0880E9835074}" type="pres">
      <dgm:prSet presAssocID="{9F981A3E-E9BD-4B0F-B49B-F6126327D7E4}" presName="points" presStyleCnt="0"/>
      <dgm:spPr/>
    </dgm:pt>
    <dgm:pt modelId="{6039A26C-3D97-41F6-AEBB-F2A31E6855C6}" type="pres">
      <dgm:prSet presAssocID="{9D6B1E76-F1A0-4EB5-90CA-26756ECCD0EC}" presName="compositeA" presStyleCnt="0"/>
      <dgm:spPr/>
    </dgm:pt>
    <dgm:pt modelId="{B40A4B1B-3271-4314-9F99-91DA25DB87AE}" type="pres">
      <dgm:prSet presAssocID="{9D6B1E76-F1A0-4EB5-90CA-26756ECCD0EC}" presName="textA" presStyleLbl="revTx" presStyleIdx="0" presStyleCnt="5">
        <dgm:presLayoutVars>
          <dgm:bulletEnabled val="1"/>
        </dgm:presLayoutVars>
      </dgm:prSet>
      <dgm:spPr/>
    </dgm:pt>
    <dgm:pt modelId="{C572DB6C-7A2B-401D-A9CA-ECF2D539FF1F}" type="pres">
      <dgm:prSet presAssocID="{9D6B1E76-F1A0-4EB5-90CA-26756ECCD0EC}" presName="circleA" presStyleLbl="node1" presStyleIdx="0" presStyleCnt="5"/>
      <dgm:spPr>
        <a:solidFill>
          <a:srgbClr val="FFC000"/>
        </a:solidFill>
      </dgm:spPr>
    </dgm:pt>
    <dgm:pt modelId="{1890FD96-305D-4E9A-B3ED-E1FB259C8F45}" type="pres">
      <dgm:prSet presAssocID="{9D6B1E76-F1A0-4EB5-90CA-26756ECCD0EC}" presName="spaceA" presStyleCnt="0"/>
      <dgm:spPr/>
    </dgm:pt>
    <dgm:pt modelId="{1189A5E3-A6F2-4D8A-BEEA-26DAD25EC499}" type="pres">
      <dgm:prSet presAssocID="{CFE57BFC-15C8-42D8-8F1E-551F75865441}" presName="space" presStyleCnt="0"/>
      <dgm:spPr/>
    </dgm:pt>
    <dgm:pt modelId="{3705CD3F-8A4E-4C91-9A26-298E9BF3ED3F}" type="pres">
      <dgm:prSet presAssocID="{45811E8C-6E6F-4645-A607-8519015289A0}" presName="compositeB" presStyleCnt="0"/>
      <dgm:spPr/>
    </dgm:pt>
    <dgm:pt modelId="{925AC03C-BDA6-4854-B776-FA0CFED48021}" type="pres">
      <dgm:prSet presAssocID="{45811E8C-6E6F-4645-A607-8519015289A0}" presName="textB" presStyleLbl="revTx" presStyleIdx="1" presStyleCnt="5" custScaleY="61437" custLinFactY="-32935" custLinFactNeighborX="447" custLinFactNeighborY="-100000">
        <dgm:presLayoutVars>
          <dgm:bulletEnabled val="1"/>
        </dgm:presLayoutVars>
      </dgm:prSet>
      <dgm:spPr/>
    </dgm:pt>
    <dgm:pt modelId="{4D8C7A51-13D6-4056-9D7C-9B6FD6E67070}" type="pres">
      <dgm:prSet presAssocID="{45811E8C-6E6F-4645-A607-8519015289A0}" presName="circleB" presStyleLbl="node1" presStyleIdx="1" presStyleCnt="5" custLinFactNeighborX="-8506" custLinFactNeighborY="-39867"/>
      <dgm:spPr>
        <a:solidFill>
          <a:srgbClr val="FDA1F0"/>
        </a:solidFill>
      </dgm:spPr>
    </dgm:pt>
    <dgm:pt modelId="{EC924CE6-1F48-4B23-A99E-8C781AEAEEE0}" type="pres">
      <dgm:prSet presAssocID="{45811E8C-6E6F-4645-A607-8519015289A0}" presName="spaceB" presStyleCnt="0"/>
      <dgm:spPr/>
    </dgm:pt>
    <dgm:pt modelId="{CD1A1FB8-9855-46B3-A464-69FE998C97A8}" type="pres">
      <dgm:prSet presAssocID="{552E0B82-0928-4EDA-9F43-FA758A5460F1}" presName="space" presStyleCnt="0"/>
      <dgm:spPr/>
    </dgm:pt>
    <dgm:pt modelId="{D7B7E013-84E4-4BAA-ADCE-5DAF531368A7}" type="pres">
      <dgm:prSet presAssocID="{02CD95ED-38C2-460F-8DD1-2325885BA419}" presName="compositeA" presStyleCnt="0"/>
      <dgm:spPr/>
    </dgm:pt>
    <dgm:pt modelId="{C458ECFB-D2E8-472C-95BE-D56B2C01CB93}" type="pres">
      <dgm:prSet presAssocID="{02CD95ED-38C2-460F-8DD1-2325885BA419}" presName="textA" presStyleLbl="revTx" presStyleIdx="2" presStyleCnt="5">
        <dgm:presLayoutVars>
          <dgm:bulletEnabled val="1"/>
        </dgm:presLayoutVars>
      </dgm:prSet>
      <dgm:spPr/>
    </dgm:pt>
    <dgm:pt modelId="{57679345-1AFA-4E57-9BAF-C603C008A6DA}" type="pres">
      <dgm:prSet presAssocID="{02CD95ED-38C2-460F-8DD1-2325885BA419}" presName="circleA" presStyleLbl="node1" presStyleIdx="2" presStyleCnt="5"/>
      <dgm:spPr>
        <a:solidFill>
          <a:schemeClr val="tx2">
            <a:lumMod val="20000"/>
            <a:lumOff val="80000"/>
          </a:schemeClr>
        </a:solidFill>
      </dgm:spPr>
    </dgm:pt>
    <dgm:pt modelId="{5C42F28C-8C59-4790-B920-5C139BD26DDA}" type="pres">
      <dgm:prSet presAssocID="{02CD95ED-38C2-460F-8DD1-2325885BA419}" presName="spaceA" presStyleCnt="0"/>
      <dgm:spPr/>
    </dgm:pt>
    <dgm:pt modelId="{7BA21B72-D41E-457E-B687-9DB4658D28C7}" type="pres">
      <dgm:prSet presAssocID="{04A479CF-CE82-4429-8488-4C074B99FAD6}" presName="space" presStyleCnt="0"/>
      <dgm:spPr/>
    </dgm:pt>
    <dgm:pt modelId="{361571C8-48FB-4704-BE23-D3946CF48D0B}" type="pres">
      <dgm:prSet presAssocID="{FCA042FB-3E85-4F47-8578-A440ED4C1E6C}" presName="compositeB" presStyleCnt="0"/>
      <dgm:spPr/>
    </dgm:pt>
    <dgm:pt modelId="{63A8FBAA-E89C-4FFF-AED4-D663D7934FB4}" type="pres">
      <dgm:prSet presAssocID="{FCA042FB-3E85-4F47-8578-A440ED4C1E6C}" presName="textB" presStyleLbl="revTx" presStyleIdx="3" presStyleCnt="5" custLinFactY="-72632" custLinFactNeighborX="-2064" custLinFactNeighborY="-100000">
        <dgm:presLayoutVars>
          <dgm:bulletEnabled val="1"/>
        </dgm:presLayoutVars>
      </dgm:prSet>
      <dgm:spPr/>
    </dgm:pt>
    <dgm:pt modelId="{57D36DE8-5D96-46F8-AD0B-4CB86CFDEE59}" type="pres">
      <dgm:prSet presAssocID="{FCA042FB-3E85-4F47-8578-A440ED4C1E6C}" presName="circleB" presStyleLbl="node1" presStyleIdx="3" presStyleCnt="5"/>
      <dgm:spPr>
        <a:solidFill>
          <a:srgbClr val="FFFF00"/>
        </a:solidFill>
      </dgm:spPr>
    </dgm:pt>
    <dgm:pt modelId="{22DEC9D4-36BB-4E0B-948E-33009AA682AA}" type="pres">
      <dgm:prSet presAssocID="{FCA042FB-3E85-4F47-8578-A440ED4C1E6C}" presName="spaceB" presStyleCnt="0"/>
      <dgm:spPr/>
    </dgm:pt>
    <dgm:pt modelId="{F8C7D18A-FC74-4944-9733-0AE4B6F24E9D}" type="pres">
      <dgm:prSet presAssocID="{B05976EF-B185-4308-8D38-1B9D0B6B5F45}" presName="space" presStyleCnt="0"/>
      <dgm:spPr/>
    </dgm:pt>
    <dgm:pt modelId="{1EC608A9-291C-48AA-89C3-8628F6D61737}" type="pres">
      <dgm:prSet presAssocID="{575D45C7-B34E-4CD9-BDE7-34CA154F1E3B}" presName="compositeA" presStyleCnt="0"/>
      <dgm:spPr/>
    </dgm:pt>
    <dgm:pt modelId="{C4AB1743-61E8-4963-AFA7-A0E61DCA7680}" type="pres">
      <dgm:prSet presAssocID="{575D45C7-B34E-4CD9-BDE7-34CA154F1E3B}" presName="textA" presStyleLbl="revTx" presStyleIdx="4" presStyleCnt="5">
        <dgm:presLayoutVars>
          <dgm:bulletEnabled val="1"/>
        </dgm:presLayoutVars>
      </dgm:prSet>
      <dgm:spPr/>
    </dgm:pt>
    <dgm:pt modelId="{4FE7F9B1-6409-4683-9897-98EB0D43F1CC}" type="pres">
      <dgm:prSet presAssocID="{575D45C7-B34E-4CD9-BDE7-34CA154F1E3B}" presName="circleA" presStyleLbl="node1" presStyleIdx="4" presStyleCnt="5"/>
      <dgm:spPr/>
    </dgm:pt>
    <dgm:pt modelId="{0083F8DE-0204-4093-A859-693E299BDD4F}" type="pres">
      <dgm:prSet presAssocID="{575D45C7-B34E-4CD9-BDE7-34CA154F1E3B}" presName="spaceA" presStyleCnt="0"/>
      <dgm:spPr/>
    </dgm:pt>
  </dgm:ptLst>
  <dgm:cxnLst>
    <dgm:cxn modelId="{3C1BC221-355C-4FB4-84E2-5AE0FD38D86B}" type="presOf" srcId="{9F981A3E-E9BD-4B0F-B49B-F6126327D7E4}" destId="{8AF502ED-AD99-4624-ACB2-EBC485839CAB}" srcOrd="0" destOrd="0" presId="urn:microsoft.com/office/officeart/2005/8/layout/hProcess11"/>
    <dgm:cxn modelId="{AA93DB5D-DF09-4F80-8173-4F03E148BAD3}" type="presOf" srcId="{FCA042FB-3E85-4F47-8578-A440ED4C1E6C}" destId="{63A8FBAA-E89C-4FFF-AED4-D663D7934FB4}" srcOrd="0" destOrd="0" presId="urn:microsoft.com/office/officeart/2005/8/layout/hProcess11"/>
    <dgm:cxn modelId="{55480963-47F3-4FA4-A017-65A431AEB951}" srcId="{9F981A3E-E9BD-4B0F-B49B-F6126327D7E4}" destId="{45811E8C-6E6F-4645-A607-8519015289A0}" srcOrd="1" destOrd="0" parTransId="{F94F7ED6-1CB0-4DCE-8341-3430FB330B35}" sibTransId="{552E0B82-0928-4EDA-9F43-FA758A5460F1}"/>
    <dgm:cxn modelId="{22699554-8F00-40CD-982E-F200D9D92E71}" srcId="{9F981A3E-E9BD-4B0F-B49B-F6126327D7E4}" destId="{02CD95ED-38C2-460F-8DD1-2325885BA419}" srcOrd="2" destOrd="0" parTransId="{2D9BC322-B123-4F28-939A-492089E43DEF}" sibTransId="{04A479CF-CE82-4429-8488-4C074B99FAD6}"/>
    <dgm:cxn modelId="{B20A0E55-8777-4AD6-BE48-96B417A65D51}" srcId="{9F981A3E-E9BD-4B0F-B49B-F6126327D7E4}" destId="{575D45C7-B34E-4CD9-BDE7-34CA154F1E3B}" srcOrd="4" destOrd="0" parTransId="{3DE6C955-DC11-4783-970C-10CA08746B61}" sibTransId="{A93CB8FF-9B5B-46A2-91D3-1D437E261775}"/>
    <dgm:cxn modelId="{3E6E8392-2040-4C22-BF30-45E1491986E0}" type="presOf" srcId="{575D45C7-B34E-4CD9-BDE7-34CA154F1E3B}" destId="{C4AB1743-61E8-4963-AFA7-A0E61DCA7680}" srcOrd="0" destOrd="0" presId="urn:microsoft.com/office/officeart/2005/8/layout/hProcess11"/>
    <dgm:cxn modelId="{BA665AAB-BE9E-4B9C-8024-221275CA6771}" type="presOf" srcId="{45811E8C-6E6F-4645-A607-8519015289A0}" destId="{925AC03C-BDA6-4854-B776-FA0CFED48021}" srcOrd="0" destOrd="0" presId="urn:microsoft.com/office/officeart/2005/8/layout/hProcess11"/>
    <dgm:cxn modelId="{1DE60AD6-16B0-4BA4-99E5-067FA783CD5F}" type="presOf" srcId="{02CD95ED-38C2-460F-8DD1-2325885BA419}" destId="{C458ECFB-D2E8-472C-95BE-D56B2C01CB93}" srcOrd="0" destOrd="0" presId="urn:microsoft.com/office/officeart/2005/8/layout/hProcess11"/>
    <dgm:cxn modelId="{C37CBFDA-CD7F-4967-8378-9BCF1E7BB700}" srcId="{9F981A3E-E9BD-4B0F-B49B-F6126327D7E4}" destId="{9D6B1E76-F1A0-4EB5-90CA-26756ECCD0EC}" srcOrd="0" destOrd="0" parTransId="{B2C3689A-1B4B-4472-9E08-A5C71DBDA65E}" sibTransId="{CFE57BFC-15C8-42D8-8F1E-551F75865441}"/>
    <dgm:cxn modelId="{D0979DDE-19AA-4C25-B2D8-D08F46351656}" srcId="{9F981A3E-E9BD-4B0F-B49B-F6126327D7E4}" destId="{FCA042FB-3E85-4F47-8578-A440ED4C1E6C}" srcOrd="3" destOrd="0" parTransId="{26CD989B-7992-464D-B0B0-1C808EA831DA}" sibTransId="{B05976EF-B185-4308-8D38-1B9D0B6B5F45}"/>
    <dgm:cxn modelId="{514EDBE6-97EA-47DF-B687-71312BEE7F95}" type="presOf" srcId="{9D6B1E76-F1A0-4EB5-90CA-26756ECCD0EC}" destId="{B40A4B1B-3271-4314-9F99-91DA25DB87AE}" srcOrd="0" destOrd="0" presId="urn:microsoft.com/office/officeart/2005/8/layout/hProcess11"/>
    <dgm:cxn modelId="{E3B85F9E-85D2-4159-A79E-012464DBC688}" type="presParOf" srcId="{8AF502ED-AD99-4624-ACB2-EBC485839CAB}" destId="{F446CC0B-CBCA-49B1-AF3B-86CBBAEB144C}" srcOrd="0" destOrd="0" presId="urn:microsoft.com/office/officeart/2005/8/layout/hProcess11"/>
    <dgm:cxn modelId="{63064AAF-9487-43EB-AB3B-4FE2BD06D081}" type="presParOf" srcId="{8AF502ED-AD99-4624-ACB2-EBC485839CAB}" destId="{D88B3D6B-8618-4917-8B30-0880E9835074}" srcOrd="1" destOrd="0" presId="urn:microsoft.com/office/officeart/2005/8/layout/hProcess11"/>
    <dgm:cxn modelId="{57527F62-EA33-41C1-995E-242F87C9A884}" type="presParOf" srcId="{D88B3D6B-8618-4917-8B30-0880E9835074}" destId="{6039A26C-3D97-41F6-AEBB-F2A31E6855C6}" srcOrd="0" destOrd="0" presId="urn:microsoft.com/office/officeart/2005/8/layout/hProcess11"/>
    <dgm:cxn modelId="{D2D491B2-6A25-4286-B40A-24DCC5BD2A76}" type="presParOf" srcId="{6039A26C-3D97-41F6-AEBB-F2A31E6855C6}" destId="{B40A4B1B-3271-4314-9F99-91DA25DB87AE}" srcOrd="0" destOrd="0" presId="urn:microsoft.com/office/officeart/2005/8/layout/hProcess11"/>
    <dgm:cxn modelId="{6662388C-5147-425B-B923-57BD239535BA}" type="presParOf" srcId="{6039A26C-3D97-41F6-AEBB-F2A31E6855C6}" destId="{C572DB6C-7A2B-401D-A9CA-ECF2D539FF1F}" srcOrd="1" destOrd="0" presId="urn:microsoft.com/office/officeart/2005/8/layout/hProcess11"/>
    <dgm:cxn modelId="{DE5C4C87-B061-4472-AA27-60636BDC60D2}" type="presParOf" srcId="{6039A26C-3D97-41F6-AEBB-F2A31E6855C6}" destId="{1890FD96-305D-4E9A-B3ED-E1FB259C8F45}" srcOrd="2" destOrd="0" presId="urn:microsoft.com/office/officeart/2005/8/layout/hProcess11"/>
    <dgm:cxn modelId="{10E9581B-D8B0-469C-A92A-56201E38B6C4}" type="presParOf" srcId="{D88B3D6B-8618-4917-8B30-0880E9835074}" destId="{1189A5E3-A6F2-4D8A-BEEA-26DAD25EC499}" srcOrd="1" destOrd="0" presId="urn:microsoft.com/office/officeart/2005/8/layout/hProcess11"/>
    <dgm:cxn modelId="{9AED1B59-517E-4941-87D8-17EB5520577D}" type="presParOf" srcId="{D88B3D6B-8618-4917-8B30-0880E9835074}" destId="{3705CD3F-8A4E-4C91-9A26-298E9BF3ED3F}" srcOrd="2" destOrd="0" presId="urn:microsoft.com/office/officeart/2005/8/layout/hProcess11"/>
    <dgm:cxn modelId="{6C076690-2696-41C0-A3BE-7E1A4210D7D0}" type="presParOf" srcId="{3705CD3F-8A4E-4C91-9A26-298E9BF3ED3F}" destId="{925AC03C-BDA6-4854-B776-FA0CFED48021}" srcOrd="0" destOrd="0" presId="urn:microsoft.com/office/officeart/2005/8/layout/hProcess11"/>
    <dgm:cxn modelId="{A8EF888F-B045-4B54-A4BD-202B2505EC24}" type="presParOf" srcId="{3705CD3F-8A4E-4C91-9A26-298E9BF3ED3F}" destId="{4D8C7A51-13D6-4056-9D7C-9B6FD6E67070}" srcOrd="1" destOrd="0" presId="urn:microsoft.com/office/officeart/2005/8/layout/hProcess11"/>
    <dgm:cxn modelId="{69EE9C8C-ECF3-456F-895C-02B5998983AA}" type="presParOf" srcId="{3705CD3F-8A4E-4C91-9A26-298E9BF3ED3F}" destId="{EC924CE6-1F48-4B23-A99E-8C781AEAEEE0}" srcOrd="2" destOrd="0" presId="urn:microsoft.com/office/officeart/2005/8/layout/hProcess11"/>
    <dgm:cxn modelId="{C741EFBB-FEE9-4066-9EE8-75AC4D0C3844}" type="presParOf" srcId="{D88B3D6B-8618-4917-8B30-0880E9835074}" destId="{CD1A1FB8-9855-46B3-A464-69FE998C97A8}" srcOrd="3" destOrd="0" presId="urn:microsoft.com/office/officeart/2005/8/layout/hProcess11"/>
    <dgm:cxn modelId="{1897BCEA-A106-4027-8F30-6E74E90D3332}" type="presParOf" srcId="{D88B3D6B-8618-4917-8B30-0880E9835074}" destId="{D7B7E013-84E4-4BAA-ADCE-5DAF531368A7}" srcOrd="4" destOrd="0" presId="urn:microsoft.com/office/officeart/2005/8/layout/hProcess11"/>
    <dgm:cxn modelId="{DACF5901-F875-4938-B861-5C765C77CBCA}" type="presParOf" srcId="{D7B7E013-84E4-4BAA-ADCE-5DAF531368A7}" destId="{C458ECFB-D2E8-472C-95BE-D56B2C01CB93}" srcOrd="0" destOrd="0" presId="urn:microsoft.com/office/officeart/2005/8/layout/hProcess11"/>
    <dgm:cxn modelId="{D5AB8304-1D83-47FA-839B-0DD114BA64D6}" type="presParOf" srcId="{D7B7E013-84E4-4BAA-ADCE-5DAF531368A7}" destId="{57679345-1AFA-4E57-9BAF-C603C008A6DA}" srcOrd="1" destOrd="0" presId="urn:microsoft.com/office/officeart/2005/8/layout/hProcess11"/>
    <dgm:cxn modelId="{99356CC5-E629-4C0E-A633-8E7C31B020C4}" type="presParOf" srcId="{D7B7E013-84E4-4BAA-ADCE-5DAF531368A7}" destId="{5C42F28C-8C59-4790-B920-5C139BD26DDA}" srcOrd="2" destOrd="0" presId="urn:microsoft.com/office/officeart/2005/8/layout/hProcess11"/>
    <dgm:cxn modelId="{C9504EA0-6702-45D2-BE7B-CA223FD8F3B1}" type="presParOf" srcId="{D88B3D6B-8618-4917-8B30-0880E9835074}" destId="{7BA21B72-D41E-457E-B687-9DB4658D28C7}" srcOrd="5" destOrd="0" presId="urn:microsoft.com/office/officeart/2005/8/layout/hProcess11"/>
    <dgm:cxn modelId="{FA9FCFBE-C1E9-4431-A123-74B27BBBBA0F}" type="presParOf" srcId="{D88B3D6B-8618-4917-8B30-0880E9835074}" destId="{361571C8-48FB-4704-BE23-D3946CF48D0B}" srcOrd="6" destOrd="0" presId="urn:microsoft.com/office/officeart/2005/8/layout/hProcess11"/>
    <dgm:cxn modelId="{F66FA9BF-04E7-4310-9034-A8BFE0D67192}" type="presParOf" srcId="{361571C8-48FB-4704-BE23-D3946CF48D0B}" destId="{63A8FBAA-E89C-4FFF-AED4-D663D7934FB4}" srcOrd="0" destOrd="0" presId="urn:microsoft.com/office/officeart/2005/8/layout/hProcess11"/>
    <dgm:cxn modelId="{00693A42-A69D-42CD-A8C2-1D24257203F3}" type="presParOf" srcId="{361571C8-48FB-4704-BE23-D3946CF48D0B}" destId="{57D36DE8-5D96-46F8-AD0B-4CB86CFDEE59}" srcOrd="1" destOrd="0" presId="urn:microsoft.com/office/officeart/2005/8/layout/hProcess11"/>
    <dgm:cxn modelId="{01702530-1AFE-44D9-9326-6B0CD2C01C15}" type="presParOf" srcId="{361571C8-48FB-4704-BE23-D3946CF48D0B}" destId="{22DEC9D4-36BB-4E0B-948E-33009AA682AA}" srcOrd="2" destOrd="0" presId="urn:microsoft.com/office/officeart/2005/8/layout/hProcess11"/>
    <dgm:cxn modelId="{54A9EA3E-4526-44FB-9E86-30E44D045988}" type="presParOf" srcId="{D88B3D6B-8618-4917-8B30-0880E9835074}" destId="{F8C7D18A-FC74-4944-9733-0AE4B6F24E9D}" srcOrd="7" destOrd="0" presId="urn:microsoft.com/office/officeart/2005/8/layout/hProcess11"/>
    <dgm:cxn modelId="{51CCDED5-E427-4676-8B91-DE3F36E61024}" type="presParOf" srcId="{D88B3D6B-8618-4917-8B30-0880E9835074}" destId="{1EC608A9-291C-48AA-89C3-8628F6D61737}" srcOrd="8" destOrd="0" presId="urn:microsoft.com/office/officeart/2005/8/layout/hProcess11"/>
    <dgm:cxn modelId="{E4977A4D-8871-4529-BF19-EE1F305A4D80}" type="presParOf" srcId="{1EC608A9-291C-48AA-89C3-8628F6D61737}" destId="{C4AB1743-61E8-4963-AFA7-A0E61DCA7680}" srcOrd="0" destOrd="0" presId="urn:microsoft.com/office/officeart/2005/8/layout/hProcess11"/>
    <dgm:cxn modelId="{A1215876-8B51-4856-B7A5-DF27912C7ED4}" type="presParOf" srcId="{1EC608A9-291C-48AA-89C3-8628F6D61737}" destId="{4FE7F9B1-6409-4683-9897-98EB0D43F1CC}" srcOrd="1" destOrd="0" presId="urn:microsoft.com/office/officeart/2005/8/layout/hProcess11"/>
    <dgm:cxn modelId="{2C2CC8D4-FA28-406D-A76C-5064728A2DC5}" type="presParOf" srcId="{1EC608A9-291C-48AA-89C3-8628F6D61737}" destId="{0083F8DE-0204-4093-A859-693E299BDD4F}"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686E0-3B14-4DA4-830F-2BDE81874510}">
      <dsp:nvSpPr>
        <dsp:cNvPr id="0" name=""/>
        <dsp:cNvSpPr/>
      </dsp:nvSpPr>
      <dsp:spPr>
        <a:xfrm>
          <a:off x="0" y="544792"/>
          <a:ext cx="7560642" cy="726390"/>
        </a:xfrm>
        <a:prstGeom prst="notched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07449A31-D239-4126-A825-A4CABCBAD790}">
      <dsp:nvSpPr>
        <dsp:cNvPr id="0" name=""/>
        <dsp:cNvSpPr/>
      </dsp:nvSpPr>
      <dsp:spPr>
        <a:xfrm>
          <a:off x="3322" y="0"/>
          <a:ext cx="2192881" cy="726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GB" sz="1200" b="1" kern="1200" dirty="0"/>
            <a:t>Phase 1</a:t>
          </a:r>
        </a:p>
        <a:p>
          <a:pPr marL="0" lvl="0" indent="0" algn="ctr" defTabSz="533400">
            <a:lnSpc>
              <a:spcPct val="90000"/>
            </a:lnSpc>
            <a:spcBef>
              <a:spcPct val="0"/>
            </a:spcBef>
            <a:spcAft>
              <a:spcPct val="35000"/>
            </a:spcAft>
            <a:buNone/>
          </a:pPr>
          <a:r>
            <a:rPr lang="en-GB" sz="1200" b="1" kern="1200" dirty="0"/>
            <a:t> New South sidings</a:t>
          </a:r>
        </a:p>
      </dsp:txBody>
      <dsp:txXfrm>
        <a:off x="3322" y="0"/>
        <a:ext cx="2192881" cy="726390"/>
      </dsp:txXfrm>
    </dsp:sp>
    <dsp:sp modelId="{F5F43D9A-D09B-4A76-A886-3F1A80787467}">
      <dsp:nvSpPr>
        <dsp:cNvPr id="0" name=""/>
        <dsp:cNvSpPr/>
      </dsp:nvSpPr>
      <dsp:spPr>
        <a:xfrm>
          <a:off x="1008964" y="817189"/>
          <a:ext cx="181597" cy="181597"/>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80C37-88D0-4755-B741-82659CFA85E6}">
      <dsp:nvSpPr>
        <dsp:cNvPr id="0" name=""/>
        <dsp:cNvSpPr/>
      </dsp:nvSpPr>
      <dsp:spPr>
        <a:xfrm>
          <a:off x="2372928" y="15777"/>
          <a:ext cx="2192881" cy="726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endParaRPr lang="en-GB" sz="1100" kern="1200" dirty="0"/>
        </a:p>
        <a:p>
          <a:pPr marL="0" lvl="0" indent="0" algn="ctr" defTabSz="488950">
            <a:lnSpc>
              <a:spcPct val="90000"/>
            </a:lnSpc>
            <a:spcBef>
              <a:spcPct val="0"/>
            </a:spcBef>
            <a:spcAft>
              <a:spcPct val="35000"/>
            </a:spcAft>
            <a:buNone/>
          </a:pPr>
          <a:r>
            <a:rPr lang="en-GB" sz="1100" kern="1200" dirty="0"/>
            <a:t>Phase 2 </a:t>
          </a:r>
        </a:p>
        <a:p>
          <a:pPr marL="0" lvl="0" indent="0" algn="ctr" defTabSz="488950">
            <a:lnSpc>
              <a:spcPct val="90000"/>
            </a:lnSpc>
            <a:spcBef>
              <a:spcPct val="0"/>
            </a:spcBef>
            <a:spcAft>
              <a:spcPct val="35000"/>
            </a:spcAft>
            <a:buNone/>
          </a:pPr>
          <a:r>
            <a:rPr lang="en-GB" sz="1100" kern="1200" dirty="0"/>
            <a:t>Mainline Track works</a:t>
          </a:r>
        </a:p>
      </dsp:txBody>
      <dsp:txXfrm>
        <a:off x="2372928" y="15777"/>
        <a:ext cx="2192881" cy="726390"/>
      </dsp:txXfrm>
    </dsp:sp>
    <dsp:sp modelId="{1DB237DD-D449-43A2-9529-FEEE1974B51A}">
      <dsp:nvSpPr>
        <dsp:cNvPr id="0" name=""/>
        <dsp:cNvSpPr/>
      </dsp:nvSpPr>
      <dsp:spPr>
        <a:xfrm>
          <a:off x="3311490" y="817189"/>
          <a:ext cx="181597" cy="181597"/>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EEFFC-A8BF-44E0-9692-8E6BC7CAC044}">
      <dsp:nvSpPr>
        <dsp:cNvPr id="0" name=""/>
        <dsp:cNvSpPr/>
      </dsp:nvSpPr>
      <dsp:spPr>
        <a:xfrm>
          <a:off x="4608373" y="0"/>
          <a:ext cx="2192881" cy="726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t>Phase 3</a:t>
          </a:r>
        </a:p>
        <a:p>
          <a:pPr marL="0" lvl="0" indent="0" algn="ctr" defTabSz="488950">
            <a:lnSpc>
              <a:spcPct val="90000"/>
            </a:lnSpc>
            <a:spcBef>
              <a:spcPct val="0"/>
            </a:spcBef>
            <a:spcAft>
              <a:spcPct val="35000"/>
            </a:spcAft>
            <a:buNone/>
          </a:pPr>
          <a:r>
            <a:rPr lang="en-GB" sz="1100" kern="1200" dirty="0"/>
            <a:t> Final commissioning works</a:t>
          </a:r>
        </a:p>
      </dsp:txBody>
      <dsp:txXfrm>
        <a:off x="4608373" y="0"/>
        <a:ext cx="2192881" cy="726390"/>
      </dsp:txXfrm>
    </dsp:sp>
    <dsp:sp modelId="{93B76C55-D3D3-4DBF-B8A0-93A36A94633F}">
      <dsp:nvSpPr>
        <dsp:cNvPr id="0" name=""/>
        <dsp:cNvSpPr/>
      </dsp:nvSpPr>
      <dsp:spPr>
        <a:xfrm>
          <a:off x="5614015" y="817189"/>
          <a:ext cx="181597" cy="181597"/>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6CC0B-CBCA-49B1-AF3B-86CBBAEB144C}">
      <dsp:nvSpPr>
        <dsp:cNvPr id="0" name=""/>
        <dsp:cNvSpPr/>
      </dsp:nvSpPr>
      <dsp:spPr>
        <a:xfrm>
          <a:off x="0" y="473407"/>
          <a:ext cx="7560642" cy="63120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A4B1B-3271-4314-9F99-91DA25DB87AE}">
      <dsp:nvSpPr>
        <dsp:cNvPr id="0" name=""/>
        <dsp:cNvSpPr/>
      </dsp:nvSpPr>
      <dsp:spPr>
        <a:xfrm>
          <a:off x="2990" y="0"/>
          <a:ext cx="1307422" cy="63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GB" sz="1300" kern="1200" dirty="0"/>
            <a:t>Compound Set up</a:t>
          </a:r>
        </a:p>
      </dsp:txBody>
      <dsp:txXfrm>
        <a:off x="2990" y="0"/>
        <a:ext cx="1307422" cy="631209"/>
      </dsp:txXfrm>
    </dsp:sp>
    <dsp:sp modelId="{C572DB6C-7A2B-401D-A9CA-ECF2D539FF1F}">
      <dsp:nvSpPr>
        <dsp:cNvPr id="0" name=""/>
        <dsp:cNvSpPr/>
      </dsp:nvSpPr>
      <dsp:spPr>
        <a:xfrm>
          <a:off x="577800" y="710110"/>
          <a:ext cx="157802" cy="15780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AC03C-BDA6-4854-B776-FA0CFED48021}">
      <dsp:nvSpPr>
        <dsp:cNvPr id="0" name=""/>
        <dsp:cNvSpPr/>
      </dsp:nvSpPr>
      <dsp:spPr>
        <a:xfrm>
          <a:off x="1381628" y="290275"/>
          <a:ext cx="1307422" cy="38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kern="1200" dirty="0"/>
            <a:t>Start Area 1</a:t>
          </a:r>
        </a:p>
      </dsp:txBody>
      <dsp:txXfrm>
        <a:off x="1381628" y="290275"/>
        <a:ext cx="1307422" cy="387796"/>
      </dsp:txXfrm>
    </dsp:sp>
    <dsp:sp modelId="{4D8C7A51-13D6-4056-9D7C-9B6FD6E67070}">
      <dsp:nvSpPr>
        <dsp:cNvPr id="0" name=""/>
        <dsp:cNvSpPr/>
      </dsp:nvSpPr>
      <dsp:spPr>
        <a:xfrm>
          <a:off x="1937171" y="708053"/>
          <a:ext cx="157802" cy="157802"/>
        </a:xfrm>
        <a:prstGeom prst="ellipse">
          <a:avLst/>
        </a:prstGeom>
        <a:solidFill>
          <a:srgbClr val="FDA1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8ECFB-D2E8-472C-95BE-D56B2C01CB93}">
      <dsp:nvSpPr>
        <dsp:cNvPr id="0" name=""/>
        <dsp:cNvSpPr/>
      </dsp:nvSpPr>
      <dsp:spPr>
        <a:xfrm>
          <a:off x="2748577" y="0"/>
          <a:ext cx="1307422" cy="63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GB" sz="1300" kern="1200" dirty="0"/>
            <a:t>Start Area 2</a:t>
          </a:r>
        </a:p>
      </dsp:txBody>
      <dsp:txXfrm>
        <a:off x="2748577" y="0"/>
        <a:ext cx="1307422" cy="631209"/>
      </dsp:txXfrm>
    </dsp:sp>
    <dsp:sp modelId="{57679345-1AFA-4E57-9BAF-C603C008A6DA}">
      <dsp:nvSpPr>
        <dsp:cNvPr id="0" name=""/>
        <dsp:cNvSpPr/>
      </dsp:nvSpPr>
      <dsp:spPr>
        <a:xfrm>
          <a:off x="3323387" y="710110"/>
          <a:ext cx="157802" cy="15780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A8FBAA-E89C-4FFF-AED4-D663D7934FB4}">
      <dsp:nvSpPr>
        <dsp:cNvPr id="0" name=""/>
        <dsp:cNvSpPr/>
      </dsp:nvSpPr>
      <dsp:spPr>
        <a:xfrm>
          <a:off x="4094386" y="0"/>
          <a:ext cx="1307422" cy="63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endParaRPr lang="en-GB" sz="1300" kern="1200" dirty="0"/>
        </a:p>
        <a:p>
          <a:pPr marL="0" lvl="0" indent="0" algn="ctr" defTabSz="577850">
            <a:lnSpc>
              <a:spcPct val="90000"/>
            </a:lnSpc>
            <a:spcBef>
              <a:spcPct val="0"/>
            </a:spcBef>
            <a:spcAft>
              <a:spcPct val="35000"/>
            </a:spcAft>
            <a:buNone/>
          </a:pPr>
          <a:r>
            <a:rPr lang="en-GB" sz="1300" kern="1200" dirty="0"/>
            <a:t>Start Area 3 </a:t>
          </a:r>
        </a:p>
      </dsp:txBody>
      <dsp:txXfrm>
        <a:off x="4094386" y="0"/>
        <a:ext cx="1307422" cy="631209"/>
      </dsp:txXfrm>
    </dsp:sp>
    <dsp:sp modelId="{57D36DE8-5D96-46F8-AD0B-4CB86CFDEE59}">
      <dsp:nvSpPr>
        <dsp:cNvPr id="0" name=""/>
        <dsp:cNvSpPr/>
      </dsp:nvSpPr>
      <dsp:spPr>
        <a:xfrm>
          <a:off x="4696181" y="710110"/>
          <a:ext cx="157802" cy="157802"/>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B1743-61E8-4963-AFA7-A0E61DCA7680}">
      <dsp:nvSpPr>
        <dsp:cNvPr id="0" name=""/>
        <dsp:cNvSpPr/>
      </dsp:nvSpPr>
      <dsp:spPr>
        <a:xfrm>
          <a:off x="5494164" y="0"/>
          <a:ext cx="1307422" cy="63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GB" sz="1300" kern="1200" dirty="0"/>
            <a:t>Bring into use</a:t>
          </a:r>
        </a:p>
      </dsp:txBody>
      <dsp:txXfrm>
        <a:off x="5494164" y="0"/>
        <a:ext cx="1307422" cy="631209"/>
      </dsp:txXfrm>
    </dsp:sp>
    <dsp:sp modelId="{4FE7F9B1-6409-4683-9897-98EB0D43F1CC}">
      <dsp:nvSpPr>
        <dsp:cNvPr id="0" name=""/>
        <dsp:cNvSpPr/>
      </dsp:nvSpPr>
      <dsp:spPr>
        <a:xfrm>
          <a:off x="6068975" y="710110"/>
          <a:ext cx="157802" cy="1578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A95C0C90-2CA9-45EE-807A-171780D9C2DB}" type="datetimeFigureOut">
              <a:rPr lang="en-GB" smtClean="0"/>
              <a:t>08/02/2019</a:t>
            </a:fld>
            <a:endParaRPr lang="en-GB"/>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95D63734-894E-4A1C-BC64-59217AD8B8CC}" type="slidenum">
              <a:rPr lang="en-GB" smtClean="0"/>
              <a:t>‹#›</a:t>
            </a:fld>
            <a:endParaRPr lang="en-GB"/>
          </a:p>
        </p:txBody>
      </p:sp>
    </p:spTree>
    <p:extLst>
      <p:ext uri="{BB962C8B-B14F-4D97-AF65-F5344CB8AC3E}">
        <p14:creationId xmlns:p14="http://schemas.microsoft.com/office/powerpoint/2010/main" val="410060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D63734-894E-4A1C-BC64-59217AD8B8CC}" type="slidenum">
              <a:rPr lang="en-GB" smtClean="0"/>
              <a:t>1</a:t>
            </a:fld>
            <a:endParaRPr lang="en-GB"/>
          </a:p>
        </p:txBody>
      </p:sp>
    </p:spTree>
    <p:extLst>
      <p:ext uri="{BB962C8B-B14F-4D97-AF65-F5344CB8AC3E}">
        <p14:creationId xmlns:p14="http://schemas.microsoft.com/office/powerpoint/2010/main" val="168678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D63734-894E-4A1C-BC64-59217AD8B8CC}" type="slidenum">
              <a:rPr lang="en-GB" smtClean="0"/>
              <a:t>2</a:t>
            </a:fld>
            <a:endParaRPr lang="en-GB"/>
          </a:p>
        </p:txBody>
      </p:sp>
    </p:spTree>
    <p:extLst>
      <p:ext uri="{BB962C8B-B14F-4D97-AF65-F5344CB8AC3E}">
        <p14:creationId xmlns:p14="http://schemas.microsoft.com/office/powerpoint/2010/main" val="369229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D63734-894E-4A1C-BC64-59217AD8B8CC}" type="slidenum">
              <a:rPr lang="en-GB" smtClean="0"/>
              <a:t>3</a:t>
            </a:fld>
            <a:endParaRPr lang="en-GB"/>
          </a:p>
        </p:txBody>
      </p:sp>
    </p:spTree>
    <p:extLst>
      <p:ext uri="{BB962C8B-B14F-4D97-AF65-F5344CB8AC3E}">
        <p14:creationId xmlns:p14="http://schemas.microsoft.com/office/powerpoint/2010/main" val="17141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update on the overarching Brent Cross Thameslink scoping and planning status. BXT consists of 4 distinct projects / geographical areas:</a:t>
            </a:r>
          </a:p>
          <a:p>
            <a:pPr marL="228600" indent="-228600">
              <a:buFont typeface="+mj-lt"/>
              <a:buAutoNum type="arabicPeriod"/>
            </a:pPr>
            <a:r>
              <a:rPr lang="en-GB" dirty="0"/>
              <a:t>The new Brent Cross West station, which we are here to discuss today</a:t>
            </a:r>
          </a:p>
          <a:p>
            <a:pPr marL="228600" indent="-228600">
              <a:buFont typeface="+mj-lt"/>
              <a:buAutoNum type="arabicPeriod"/>
            </a:pPr>
            <a:r>
              <a:rPr lang="en-GB" dirty="0"/>
              <a:t>Relocation of existing sidings and associated Train Crew accommodation, which is required to make space for the construction of the station. These works have planning permission and have now commenced on site. These works are all on private railway land and therefore have not been presented to the CAF.</a:t>
            </a:r>
          </a:p>
          <a:p>
            <a:pPr marL="228600" indent="-228600">
              <a:buFont typeface="+mj-lt"/>
              <a:buAutoNum type="arabicPeriod"/>
            </a:pPr>
            <a:r>
              <a:rPr lang="en-GB" dirty="0"/>
              <a:t>New Rail Freight Facility, which has planning permission and is currently being constructed by DB Cargo. These works are also on private land with no public access.</a:t>
            </a:r>
          </a:p>
          <a:p>
            <a:pPr marL="228600" indent="-228600">
              <a:buFont typeface="+mj-lt"/>
              <a:buAutoNum type="arabicPeriod"/>
            </a:pPr>
            <a:r>
              <a:rPr lang="en-GB" dirty="0"/>
              <a:t>Replacement Waste Transfer Station, which also has planning permission. Demolition of the existing Selco site is due to commence in the next few weeks prior to construction of the new facility commencing. There are some highways improvement works associated with the WTS, relating to the junction between </a:t>
            </a:r>
            <a:r>
              <a:rPr lang="en-GB" dirty="0" err="1"/>
              <a:t>Geron</a:t>
            </a:r>
            <a:r>
              <a:rPr lang="en-GB" dirty="0"/>
              <a:t> Way and the A5. </a:t>
            </a:r>
            <a:r>
              <a:rPr lang="en-GB" b="1" dirty="0">
                <a:solidFill>
                  <a:srgbClr val="FF0000"/>
                </a:solidFill>
              </a:rPr>
              <a:t>Sam to add details if needed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5D63734-894E-4A1C-BC64-59217AD8B8CC}" type="slidenum">
              <a:rPr lang="en-GB" smtClean="0"/>
              <a:t>4</a:t>
            </a:fld>
            <a:endParaRPr lang="en-GB"/>
          </a:p>
        </p:txBody>
      </p:sp>
    </p:spTree>
    <p:extLst>
      <p:ext uri="{BB962C8B-B14F-4D97-AF65-F5344CB8AC3E}">
        <p14:creationId xmlns:p14="http://schemas.microsoft.com/office/powerpoint/2010/main" val="15465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D63734-894E-4A1C-BC64-59217AD8B8CC}" type="slidenum">
              <a:rPr lang="en-GB" smtClean="0"/>
              <a:t>5</a:t>
            </a:fld>
            <a:endParaRPr lang="en-GB"/>
          </a:p>
        </p:txBody>
      </p:sp>
    </p:spTree>
    <p:extLst>
      <p:ext uri="{BB962C8B-B14F-4D97-AF65-F5344CB8AC3E}">
        <p14:creationId xmlns:p14="http://schemas.microsoft.com/office/powerpoint/2010/main" val="354330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D63734-894E-4A1C-BC64-59217AD8B8CC}" type="slidenum">
              <a:rPr lang="en-GB" smtClean="0"/>
              <a:t>6</a:t>
            </a:fld>
            <a:endParaRPr lang="en-GB"/>
          </a:p>
        </p:txBody>
      </p:sp>
    </p:spTree>
    <p:extLst>
      <p:ext uri="{BB962C8B-B14F-4D97-AF65-F5344CB8AC3E}">
        <p14:creationId xmlns:p14="http://schemas.microsoft.com/office/powerpoint/2010/main" val="406889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D63734-894E-4A1C-BC64-59217AD8B8CC}" type="slidenum">
              <a:rPr lang="en-GB" smtClean="0"/>
              <a:t>23</a:t>
            </a:fld>
            <a:endParaRPr lang="en-GB"/>
          </a:p>
        </p:txBody>
      </p:sp>
    </p:spTree>
    <p:extLst>
      <p:ext uri="{BB962C8B-B14F-4D97-AF65-F5344CB8AC3E}">
        <p14:creationId xmlns:p14="http://schemas.microsoft.com/office/powerpoint/2010/main" val="52110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8-Feb-19</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354732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8-Feb-19</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135150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8-Feb-19</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4098133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8-Feb-19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1869733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8-Feb-19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1404827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8-Feb-19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695294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8-Feb-19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1489643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3737030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52276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320410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481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8-Feb-19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2732336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8-Feb-19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2488461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8-Feb-19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348518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8-Feb-19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1353145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8-Feb-19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128200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8-Feb-19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2249995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2420044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614548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1377683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300468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656604"/>
            <a:ext cx="9144000" cy="105204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981139" y="289644"/>
            <a:ext cx="1773324" cy="921004"/>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6669022"/>
            <a:ext cx="9144000" cy="188974"/>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7770876" y="6330696"/>
            <a:ext cx="1373123" cy="390143"/>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7834883" y="6426708"/>
            <a:ext cx="1129283" cy="288036"/>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1799844" y="6341362"/>
            <a:ext cx="5292852" cy="399288"/>
          </a:xfrm>
          <a:prstGeom prst="rect">
            <a:avLst/>
          </a:prstGeom>
          <a:blipFill>
            <a:blip r:embed="rId7" cstate="print"/>
            <a:stretch>
              <a:fillRect/>
            </a:stretch>
          </a:blipFill>
        </p:spPr>
        <p:txBody>
          <a:bodyPr wrap="square" lIns="0" tIns="0" rIns="0" bIns="0" rtlCol="0"/>
          <a:lstStyle/>
          <a:p>
            <a:endParaRPr/>
          </a:p>
        </p:txBody>
      </p:sp>
      <p:sp>
        <p:nvSpPr>
          <p:cNvPr id="22" name="bk object 22"/>
          <p:cNvSpPr/>
          <p:nvPr/>
        </p:nvSpPr>
        <p:spPr>
          <a:xfrm>
            <a:off x="6095" y="1427988"/>
            <a:ext cx="9131808" cy="2473452"/>
          </a:xfrm>
          <a:prstGeom prst="rect">
            <a:avLst/>
          </a:prstGeom>
          <a:blipFill>
            <a:blip r:embed="rId8" cstate="print"/>
            <a:stretch>
              <a:fillRect/>
            </a:stretch>
          </a:blipFill>
        </p:spPr>
        <p:txBody>
          <a:bodyPr wrap="square" lIns="0" tIns="0" rIns="0" bIns="0" rtlCol="0"/>
          <a:lstStyle/>
          <a:p>
            <a:endParaRPr/>
          </a:p>
        </p:txBody>
      </p:sp>
      <p:sp>
        <p:nvSpPr>
          <p:cNvPr id="23" name="bk object 23"/>
          <p:cNvSpPr/>
          <p:nvPr/>
        </p:nvSpPr>
        <p:spPr>
          <a:xfrm>
            <a:off x="2175510" y="2411729"/>
            <a:ext cx="109855" cy="104139"/>
          </a:xfrm>
          <a:custGeom>
            <a:avLst/>
            <a:gdLst/>
            <a:ahLst/>
            <a:cxnLst/>
            <a:rect l="l" t="t" r="r" b="b"/>
            <a:pathLst>
              <a:path w="109855" h="104139">
                <a:moveTo>
                  <a:pt x="0" y="103632"/>
                </a:moveTo>
                <a:lnTo>
                  <a:pt x="109727" y="103632"/>
                </a:lnTo>
                <a:lnTo>
                  <a:pt x="109727" y="0"/>
                </a:lnTo>
                <a:lnTo>
                  <a:pt x="0" y="0"/>
                </a:lnTo>
                <a:lnTo>
                  <a:pt x="0" y="103632"/>
                </a:lnTo>
                <a:close/>
              </a:path>
            </a:pathLst>
          </a:custGeom>
          <a:solidFill>
            <a:srgbClr val="C5D9F0"/>
          </a:solidFill>
        </p:spPr>
        <p:txBody>
          <a:bodyPr wrap="square" lIns="0" tIns="0" rIns="0" bIns="0" rtlCol="0"/>
          <a:lstStyle/>
          <a:p>
            <a:endParaRPr/>
          </a:p>
        </p:txBody>
      </p:sp>
      <p:sp>
        <p:nvSpPr>
          <p:cNvPr id="24" name="bk object 24"/>
          <p:cNvSpPr/>
          <p:nvPr/>
        </p:nvSpPr>
        <p:spPr>
          <a:xfrm>
            <a:off x="2175510" y="2411729"/>
            <a:ext cx="109855" cy="104139"/>
          </a:xfrm>
          <a:custGeom>
            <a:avLst/>
            <a:gdLst/>
            <a:ahLst/>
            <a:cxnLst/>
            <a:rect l="l" t="t" r="r" b="b"/>
            <a:pathLst>
              <a:path w="109855" h="104139">
                <a:moveTo>
                  <a:pt x="0" y="103632"/>
                </a:moveTo>
                <a:lnTo>
                  <a:pt x="109727" y="103632"/>
                </a:lnTo>
                <a:lnTo>
                  <a:pt x="109727" y="0"/>
                </a:lnTo>
                <a:lnTo>
                  <a:pt x="0" y="0"/>
                </a:lnTo>
                <a:lnTo>
                  <a:pt x="0" y="103632"/>
                </a:lnTo>
                <a:close/>
              </a:path>
            </a:pathLst>
          </a:custGeom>
          <a:ln w="38099">
            <a:solidFill>
              <a:srgbClr val="FF0000"/>
            </a:solidFill>
          </a:ln>
        </p:spPr>
        <p:txBody>
          <a:bodyPr wrap="square" lIns="0" tIns="0" rIns="0" bIns="0" rtlCol="0"/>
          <a:lstStyle/>
          <a:p>
            <a:endParaRPr/>
          </a:p>
        </p:txBody>
      </p:sp>
      <p:sp>
        <p:nvSpPr>
          <p:cNvPr id="25" name="bk object 25"/>
          <p:cNvSpPr/>
          <p:nvPr/>
        </p:nvSpPr>
        <p:spPr>
          <a:xfrm>
            <a:off x="5685282" y="2846070"/>
            <a:ext cx="2205355" cy="241300"/>
          </a:xfrm>
          <a:custGeom>
            <a:avLst/>
            <a:gdLst/>
            <a:ahLst/>
            <a:cxnLst/>
            <a:rect l="l" t="t" r="r" b="b"/>
            <a:pathLst>
              <a:path w="2205354" h="241300">
                <a:moveTo>
                  <a:pt x="2205227" y="0"/>
                </a:moveTo>
                <a:lnTo>
                  <a:pt x="0" y="0"/>
                </a:lnTo>
                <a:lnTo>
                  <a:pt x="420877" y="240791"/>
                </a:lnTo>
                <a:lnTo>
                  <a:pt x="1784349" y="240791"/>
                </a:lnTo>
                <a:lnTo>
                  <a:pt x="2205227" y="0"/>
                </a:lnTo>
                <a:close/>
              </a:path>
            </a:pathLst>
          </a:custGeom>
          <a:solidFill>
            <a:srgbClr val="E6DFEB"/>
          </a:solidFill>
        </p:spPr>
        <p:txBody>
          <a:bodyPr wrap="square" lIns="0" tIns="0" rIns="0" bIns="0" rtlCol="0"/>
          <a:lstStyle/>
          <a:p>
            <a:endParaRPr/>
          </a:p>
        </p:txBody>
      </p:sp>
      <p:sp>
        <p:nvSpPr>
          <p:cNvPr id="26" name="bk object 26"/>
          <p:cNvSpPr/>
          <p:nvPr/>
        </p:nvSpPr>
        <p:spPr>
          <a:xfrm>
            <a:off x="5685282" y="2846070"/>
            <a:ext cx="2205355" cy="241300"/>
          </a:xfrm>
          <a:custGeom>
            <a:avLst/>
            <a:gdLst/>
            <a:ahLst/>
            <a:cxnLst/>
            <a:rect l="l" t="t" r="r" b="b"/>
            <a:pathLst>
              <a:path w="2205354" h="241300">
                <a:moveTo>
                  <a:pt x="0" y="0"/>
                </a:moveTo>
                <a:lnTo>
                  <a:pt x="420877" y="240791"/>
                </a:lnTo>
                <a:lnTo>
                  <a:pt x="1784349" y="240791"/>
                </a:lnTo>
                <a:lnTo>
                  <a:pt x="2205227" y="0"/>
                </a:lnTo>
                <a:lnTo>
                  <a:pt x="0" y="0"/>
                </a:lnTo>
                <a:close/>
              </a:path>
            </a:pathLst>
          </a:custGeom>
          <a:ln w="38100">
            <a:solidFill>
              <a:srgbClr val="FF0000"/>
            </a:solidFill>
          </a:ln>
        </p:spPr>
        <p:txBody>
          <a:bodyPr wrap="square" lIns="0" tIns="0" rIns="0" bIns="0" rtlCol="0"/>
          <a:lstStyle/>
          <a:p>
            <a:endParaRPr/>
          </a:p>
        </p:txBody>
      </p:sp>
      <p:sp>
        <p:nvSpPr>
          <p:cNvPr id="27" name="bk object 27"/>
          <p:cNvSpPr/>
          <p:nvPr/>
        </p:nvSpPr>
        <p:spPr>
          <a:xfrm>
            <a:off x="4004309" y="2917698"/>
            <a:ext cx="437515" cy="169545"/>
          </a:xfrm>
          <a:custGeom>
            <a:avLst/>
            <a:gdLst/>
            <a:ahLst/>
            <a:cxnLst/>
            <a:rect l="l" t="t" r="r" b="b"/>
            <a:pathLst>
              <a:path w="437514" h="169544">
                <a:moveTo>
                  <a:pt x="400938" y="0"/>
                </a:moveTo>
                <a:lnTo>
                  <a:pt x="26035" y="1142"/>
                </a:lnTo>
                <a:lnTo>
                  <a:pt x="7365" y="11175"/>
                </a:lnTo>
                <a:lnTo>
                  <a:pt x="0" y="28193"/>
                </a:lnTo>
                <a:lnTo>
                  <a:pt x="126" y="142875"/>
                </a:lnTo>
                <a:lnTo>
                  <a:pt x="8889" y="159385"/>
                </a:lnTo>
                <a:lnTo>
                  <a:pt x="28448" y="168528"/>
                </a:lnTo>
                <a:lnTo>
                  <a:pt x="36449" y="169163"/>
                </a:lnTo>
                <a:lnTo>
                  <a:pt x="403478" y="169037"/>
                </a:lnTo>
                <a:lnTo>
                  <a:pt x="424814" y="162305"/>
                </a:lnTo>
                <a:lnTo>
                  <a:pt x="436499" y="147192"/>
                </a:lnTo>
                <a:lnTo>
                  <a:pt x="437388" y="140969"/>
                </a:lnTo>
                <a:lnTo>
                  <a:pt x="437261" y="26288"/>
                </a:lnTo>
                <a:lnTo>
                  <a:pt x="428498" y="9778"/>
                </a:lnTo>
                <a:lnTo>
                  <a:pt x="408939" y="635"/>
                </a:lnTo>
                <a:lnTo>
                  <a:pt x="400938" y="0"/>
                </a:lnTo>
                <a:close/>
              </a:path>
            </a:pathLst>
          </a:custGeom>
          <a:solidFill>
            <a:srgbClr val="E6DFEB"/>
          </a:solidFill>
        </p:spPr>
        <p:txBody>
          <a:bodyPr wrap="square" lIns="0" tIns="0" rIns="0" bIns="0" rtlCol="0"/>
          <a:lstStyle/>
          <a:p>
            <a:endParaRPr/>
          </a:p>
        </p:txBody>
      </p:sp>
      <p:sp>
        <p:nvSpPr>
          <p:cNvPr id="28" name="bk object 28"/>
          <p:cNvSpPr/>
          <p:nvPr/>
        </p:nvSpPr>
        <p:spPr>
          <a:xfrm>
            <a:off x="4004309" y="2917698"/>
            <a:ext cx="437515" cy="169545"/>
          </a:xfrm>
          <a:custGeom>
            <a:avLst/>
            <a:gdLst/>
            <a:ahLst/>
            <a:cxnLst/>
            <a:rect l="l" t="t" r="r" b="b"/>
            <a:pathLst>
              <a:path w="437514" h="169544">
                <a:moveTo>
                  <a:pt x="0" y="28193"/>
                </a:moveTo>
                <a:lnTo>
                  <a:pt x="7365" y="11175"/>
                </a:lnTo>
                <a:lnTo>
                  <a:pt x="26035" y="1142"/>
                </a:lnTo>
                <a:lnTo>
                  <a:pt x="400938" y="0"/>
                </a:lnTo>
                <a:lnTo>
                  <a:pt x="408939" y="635"/>
                </a:lnTo>
                <a:lnTo>
                  <a:pt x="428498" y="9778"/>
                </a:lnTo>
                <a:lnTo>
                  <a:pt x="437261" y="26288"/>
                </a:lnTo>
                <a:lnTo>
                  <a:pt x="437388" y="140969"/>
                </a:lnTo>
                <a:lnTo>
                  <a:pt x="436499" y="147192"/>
                </a:lnTo>
                <a:lnTo>
                  <a:pt x="424814" y="162305"/>
                </a:lnTo>
                <a:lnTo>
                  <a:pt x="403478" y="169037"/>
                </a:lnTo>
                <a:lnTo>
                  <a:pt x="36449" y="169163"/>
                </a:lnTo>
                <a:lnTo>
                  <a:pt x="28448" y="168528"/>
                </a:lnTo>
                <a:lnTo>
                  <a:pt x="8889" y="159385"/>
                </a:lnTo>
                <a:lnTo>
                  <a:pt x="126" y="142875"/>
                </a:lnTo>
                <a:lnTo>
                  <a:pt x="0" y="28193"/>
                </a:lnTo>
                <a:close/>
              </a:path>
            </a:pathLst>
          </a:custGeom>
          <a:ln w="38100">
            <a:solidFill>
              <a:srgbClr val="FF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2481B8"/>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1885706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8-Feb-19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691266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8-Feb-19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711512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8-Feb-19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1701183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8-Feb-19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1411908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8-Feb-19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1150184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8-Feb-19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971428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881996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2797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8-Feb-19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6619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481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5642BF9-EF45-4F94-80D8-337D733C46F1}"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3028781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4038CDC-5F08-4FF4-B498-F31AA3D07ADE}"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255561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21067-4549-434A-A978-B278FE3B256D}"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3928759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B7D64593-0A44-46C6-9A30-3D47A0A38224}" type="datetime5">
              <a:rPr lang="en-GB" altLang="en-US"/>
              <a:pPr>
                <a:defRPr/>
              </a:pPr>
              <a:t>8-Feb-19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553628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3630170-6813-463D-B465-75206392DE68}" type="datetime5">
              <a:rPr lang="en-GB" altLang="en-US"/>
              <a:pPr>
                <a:defRPr/>
              </a:pPr>
              <a:t>8-Feb-19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27806364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C07D3AAD-838C-4A9E-83B2-E8FF4C6B63E0}" type="datetime5">
              <a:rPr lang="en-GB" altLang="en-US"/>
              <a:pPr>
                <a:defRPr/>
              </a:pPr>
              <a:t>8-Feb-19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720496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51763B6-5D2F-46F3-8E57-A1029057BE43}" type="datetime5">
              <a:rPr lang="en-GB" altLang="en-US"/>
              <a:pPr>
                <a:defRPr/>
              </a:pPr>
              <a:t>8-Feb-19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414929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E76C83E-DA52-4F1C-99FC-DE7C46BB09E5}" type="datetime5">
              <a:rPr lang="en-GB" altLang="en-US"/>
              <a:pPr>
                <a:defRPr/>
              </a:pPr>
              <a:t>8-Feb-19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047889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81ACE0D-E926-4AA4-9777-D08FE153E80F}" type="datetime5">
              <a:rPr lang="en-GB" altLang="en-US"/>
              <a:pPr>
                <a:defRPr/>
              </a:pPr>
              <a:t>8-Feb-19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2384548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1D7ECC5-0AAD-47C0-B574-40BA8D8FAF3F}"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335609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40138AB-641C-4941-B617-37AA1106D9A6}" type="datetime5">
              <a:rPr lang="en-GB" altLang="en-US"/>
              <a:pPr>
                <a:defRPr/>
              </a:pPr>
              <a:t>8-Feb-19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3744644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566061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481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5174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656604"/>
            <a:ext cx="9144000" cy="105204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981139" y="289644"/>
            <a:ext cx="1773324" cy="921004"/>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6669022"/>
            <a:ext cx="9144000" cy="188974"/>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7770876" y="6330696"/>
            <a:ext cx="1373123" cy="390143"/>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7834883" y="6426708"/>
            <a:ext cx="1129283" cy="288036"/>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1799844" y="6341362"/>
            <a:ext cx="5292852" cy="399288"/>
          </a:xfrm>
          <a:prstGeom prst="rect">
            <a:avLst/>
          </a:prstGeom>
          <a:blipFill>
            <a:blip r:embed="rId7" cstate="print"/>
            <a:stretch>
              <a:fillRect/>
            </a:stretch>
          </a:blipFill>
        </p:spPr>
        <p:txBody>
          <a:bodyPr wrap="square" lIns="0" tIns="0" rIns="0" bIns="0" rtlCol="0"/>
          <a:lstStyle/>
          <a:p>
            <a:endParaRPr/>
          </a:p>
        </p:txBody>
      </p:sp>
      <p:sp>
        <p:nvSpPr>
          <p:cNvPr id="22" name="bk object 22"/>
          <p:cNvSpPr/>
          <p:nvPr/>
        </p:nvSpPr>
        <p:spPr>
          <a:xfrm>
            <a:off x="6095" y="1427988"/>
            <a:ext cx="9131808" cy="2473452"/>
          </a:xfrm>
          <a:prstGeom prst="rect">
            <a:avLst/>
          </a:prstGeom>
          <a:blipFill>
            <a:blip r:embed="rId8" cstate="print"/>
            <a:stretch>
              <a:fillRect/>
            </a:stretch>
          </a:blipFill>
        </p:spPr>
        <p:txBody>
          <a:bodyPr wrap="square" lIns="0" tIns="0" rIns="0" bIns="0" rtlCol="0"/>
          <a:lstStyle/>
          <a:p>
            <a:endParaRPr/>
          </a:p>
        </p:txBody>
      </p:sp>
      <p:sp>
        <p:nvSpPr>
          <p:cNvPr id="23" name="bk object 23"/>
          <p:cNvSpPr/>
          <p:nvPr/>
        </p:nvSpPr>
        <p:spPr>
          <a:xfrm>
            <a:off x="2175510" y="2411729"/>
            <a:ext cx="109855" cy="104139"/>
          </a:xfrm>
          <a:custGeom>
            <a:avLst/>
            <a:gdLst/>
            <a:ahLst/>
            <a:cxnLst/>
            <a:rect l="l" t="t" r="r" b="b"/>
            <a:pathLst>
              <a:path w="109855" h="104139">
                <a:moveTo>
                  <a:pt x="0" y="103632"/>
                </a:moveTo>
                <a:lnTo>
                  <a:pt x="109727" y="103632"/>
                </a:lnTo>
                <a:lnTo>
                  <a:pt x="109727" y="0"/>
                </a:lnTo>
                <a:lnTo>
                  <a:pt x="0" y="0"/>
                </a:lnTo>
                <a:lnTo>
                  <a:pt x="0" y="103632"/>
                </a:lnTo>
                <a:close/>
              </a:path>
            </a:pathLst>
          </a:custGeom>
          <a:solidFill>
            <a:srgbClr val="C5D9F0"/>
          </a:solidFill>
        </p:spPr>
        <p:txBody>
          <a:bodyPr wrap="square" lIns="0" tIns="0" rIns="0" bIns="0" rtlCol="0"/>
          <a:lstStyle/>
          <a:p>
            <a:endParaRPr/>
          </a:p>
        </p:txBody>
      </p:sp>
      <p:sp>
        <p:nvSpPr>
          <p:cNvPr id="24" name="bk object 24"/>
          <p:cNvSpPr/>
          <p:nvPr/>
        </p:nvSpPr>
        <p:spPr>
          <a:xfrm>
            <a:off x="2175510" y="2411729"/>
            <a:ext cx="109855" cy="104139"/>
          </a:xfrm>
          <a:custGeom>
            <a:avLst/>
            <a:gdLst/>
            <a:ahLst/>
            <a:cxnLst/>
            <a:rect l="l" t="t" r="r" b="b"/>
            <a:pathLst>
              <a:path w="109855" h="104139">
                <a:moveTo>
                  <a:pt x="0" y="103632"/>
                </a:moveTo>
                <a:lnTo>
                  <a:pt x="109727" y="103632"/>
                </a:lnTo>
                <a:lnTo>
                  <a:pt x="109727" y="0"/>
                </a:lnTo>
                <a:lnTo>
                  <a:pt x="0" y="0"/>
                </a:lnTo>
                <a:lnTo>
                  <a:pt x="0" y="103632"/>
                </a:lnTo>
                <a:close/>
              </a:path>
            </a:pathLst>
          </a:custGeom>
          <a:ln w="38099">
            <a:solidFill>
              <a:srgbClr val="FF0000"/>
            </a:solidFill>
          </a:ln>
        </p:spPr>
        <p:txBody>
          <a:bodyPr wrap="square" lIns="0" tIns="0" rIns="0" bIns="0" rtlCol="0"/>
          <a:lstStyle/>
          <a:p>
            <a:endParaRPr/>
          </a:p>
        </p:txBody>
      </p:sp>
      <p:sp>
        <p:nvSpPr>
          <p:cNvPr id="25" name="bk object 25"/>
          <p:cNvSpPr/>
          <p:nvPr/>
        </p:nvSpPr>
        <p:spPr>
          <a:xfrm>
            <a:off x="5685282" y="2846070"/>
            <a:ext cx="2205355" cy="241300"/>
          </a:xfrm>
          <a:custGeom>
            <a:avLst/>
            <a:gdLst/>
            <a:ahLst/>
            <a:cxnLst/>
            <a:rect l="l" t="t" r="r" b="b"/>
            <a:pathLst>
              <a:path w="2205354" h="241300">
                <a:moveTo>
                  <a:pt x="2205227" y="0"/>
                </a:moveTo>
                <a:lnTo>
                  <a:pt x="0" y="0"/>
                </a:lnTo>
                <a:lnTo>
                  <a:pt x="420877" y="240791"/>
                </a:lnTo>
                <a:lnTo>
                  <a:pt x="1784349" y="240791"/>
                </a:lnTo>
                <a:lnTo>
                  <a:pt x="2205227" y="0"/>
                </a:lnTo>
                <a:close/>
              </a:path>
            </a:pathLst>
          </a:custGeom>
          <a:solidFill>
            <a:srgbClr val="E6DFEB"/>
          </a:solidFill>
        </p:spPr>
        <p:txBody>
          <a:bodyPr wrap="square" lIns="0" tIns="0" rIns="0" bIns="0" rtlCol="0"/>
          <a:lstStyle/>
          <a:p>
            <a:endParaRPr/>
          </a:p>
        </p:txBody>
      </p:sp>
      <p:sp>
        <p:nvSpPr>
          <p:cNvPr id="26" name="bk object 26"/>
          <p:cNvSpPr/>
          <p:nvPr/>
        </p:nvSpPr>
        <p:spPr>
          <a:xfrm>
            <a:off x="5685282" y="2846070"/>
            <a:ext cx="2205355" cy="241300"/>
          </a:xfrm>
          <a:custGeom>
            <a:avLst/>
            <a:gdLst/>
            <a:ahLst/>
            <a:cxnLst/>
            <a:rect l="l" t="t" r="r" b="b"/>
            <a:pathLst>
              <a:path w="2205354" h="241300">
                <a:moveTo>
                  <a:pt x="0" y="0"/>
                </a:moveTo>
                <a:lnTo>
                  <a:pt x="420877" y="240791"/>
                </a:lnTo>
                <a:lnTo>
                  <a:pt x="1784349" y="240791"/>
                </a:lnTo>
                <a:lnTo>
                  <a:pt x="2205227" y="0"/>
                </a:lnTo>
                <a:lnTo>
                  <a:pt x="0" y="0"/>
                </a:lnTo>
                <a:close/>
              </a:path>
            </a:pathLst>
          </a:custGeom>
          <a:ln w="38100">
            <a:solidFill>
              <a:srgbClr val="FF0000"/>
            </a:solidFill>
          </a:ln>
        </p:spPr>
        <p:txBody>
          <a:bodyPr wrap="square" lIns="0" tIns="0" rIns="0" bIns="0" rtlCol="0"/>
          <a:lstStyle/>
          <a:p>
            <a:endParaRPr/>
          </a:p>
        </p:txBody>
      </p:sp>
      <p:sp>
        <p:nvSpPr>
          <p:cNvPr id="27" name="bk object 27"/>
          <p:cNvSpPr/>
          <p:nvPr/>
        </p:nvSpPr>
        <p:spPr>
          <a:xfrm>
            <a:off x="4004309" y="2917698"/>
            <a:ext cx="437515" cy="169545"/>
          </a:xfrm>
          <a:custGeom>
            <a:avLst/>
            <a:gdLst/>
            <a:ahLst/>
            <a:cxnLst/>
            <a:rect l="l" t="t" r="r" b="b"/>
            <a:pathLst>
              <a:path w="437514" h="169544">
                <a:moveTo>
                  <a:pt x="400938" y="0"/>
                </a:moveTo>
                <a:lnTo>
                  <a:pt x="26035" y="1142"/>
                </a:lnTo>
                <a:lnTo>
                  <a:pt x="7365" y="11175"/>
                </a:lnTo>
                <a:lnTo>
                  <a:pt x="0" y="28193"/>
                </a:lnTo>
                <a:lnTo>
                  <a:pt x="126" y="142875"/>
                </a:lnTo>
                <a:lnTo>
                  <a:pt x="8889" y="159385"/>
                </a:lnTo>
                <a:lnTo>
                  <a:pt x="28448" y="168528"/>
                </a:lnTo>
                <a:lnTo>
                  <a:pt x="36449" y="169163"/>
                </a:lnTo>
                <a:lnTo>
                  <a:pt x="403478" y="169037"/>
                </a:lnTo>
                <a:lnTo>
                  <a:pt x="424814" y="162305"/>
                </a:lnTo>
                <a:lnTo>
                  <a:pt x="436499" y="147192"/>
                </a:lnTo>
                <a:lnTo>
                  <a:pt x="437388" y="140969"/>
                </a:lnTo>
                <a:lnTo>
                  <a:pt x="437261" y="26288"/>
                </a:lnTo>
                <a:lnTo>
                  <a:pt x="428498" y="9778"/>
                </a:lnTo>
                <a:lnTo>
                  <a:pt x="408939" y="635"/>
                </a:lnTo>
                <a:lnTo>
                  <a:pt x="400938" y="0"/>
                </a:lnTo>
                <a:close/>
              </a:path>
            </a:pathLst>
          </a:custGeom>
          <a:solidFill>
            <a:srgbClr val="E6DFEB"/>
          </a:solidFill>
        </p:spPr>
        <p:txBody>
          <a:bodyPr wrap="square" lIns="0" tIns="0" rIns="0" bIns="0" rtlCol="0"/>
          <a:lstStyle/>
          <a:p>
            <a:endParaRPr/>
          </a:p>
        </p:txBody>
      </p:sp>
      <p:sp>
        <p:nvSpPr>
          <p:cNvPr id="28" name="bk object 28"/>
          <p:cNvSpPr/>
          <p:nvPr/>
        </p:nvSpPr>
        <p:spPr>
          <a:xfrm>
            <a:off x="4004309" y="2917698"/>
            <a:ext cx="437515" cy="169545"/>
          </a:xfrm>
          <a:custGeom>
            <a:avLst/>
            <a:gdLst/>
            <a:ahLst/>
            <a:cxnLst/>
            <a:rect l="l" t="t" r="r" b="b"/>
            <a:pathLst>
              <a:path w="437514" h="169544">
                <a:moveTo>
                  <a:pt x="0" y="28193"/>
                </a:moveTo>
                <a:lnTo>
                  <a:pt x="7365" y="11175"/>
                </a:lnTo>
                <a:lnTo>
                  <a:pt x="26035" y="1142"/>
                </a:lnTo>
                <a:lnTo>
                  <a:pt x="400938" y="0"/>
                </a:lnTo>
                <a:lnTo>
                  <a:pt x="408939" y="635"/>
                </a:lnTo>
                <a:lnTo>
                  <a:pt x="428498" y="9778"/>
                </a:lnTo>
                <a:lnTo>
                  <a:pt x="437261" y="26288"/>
                </a:lnTo>
                <a:lnTo>
                  <a:pt x="437388" y="140969"/>
                </a:lnTo>
                <a:lnTo>
                  <a:pt x="436499" y="147192"/>
                </a:lnTo>
                <a:lnTo>
                  <a:pt x="424814" y="162305"/>
                </a:lnTo>
                <a:lnTo>
                  <a:pt x="403478" y="169037"/>
                </a:lnTo>
                <a:lnTo>
                  <a:pt x="36449" y="169163"/>
                </a:lnTo>
                <a:lnTo>
                  <a:pt x="28448" y="168528"/>
                </a:lnTo>
                <a:lnTo>
                  <a:pt x="8889" y="159385"/>
                </a:lnTo>
                <a:lnTo>
                  <a:pt x="126" y="142875"/>
                </a:lnTo>
                <a:lnTo>
                  <a:pt x="0" y="28193"/>
                </a:lnTo>
                <a:close/>
              </a:path>
            </a:pathLst>
          </a:custGeom>
          <a:ln w="38100">
            <a:solidFill>
              <a:srgbClr val="FF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2481B8"/>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513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481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73638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70444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8-Feb-19</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588671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8-Feb-19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138109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8-Feb-19</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382261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8-Feb-19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28370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8-Feb-19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292133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8-Feb-19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59182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8.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8.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8.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5.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4.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3.png"/><Relationship Id="rId5" Type="http://schemas.openxmlformats.org/officeDocument/2006/relationships/slideLayout" Target="../slideLayouts/slideLayout55.xml"/><Relationship Id="rId10" Type="http://schemas.openxmlformats.org/officeDocument/2006/relationships/image" Target="../media/image2.jpg"/><Relationship Id="rId4" Type="http://schemas.openxmlformats.org/officeDocument/2006/relationships/slideLayout" Target="../slideLayouts/slideLayout54.xml"/><Relationship Id="rId9" Type="http://schemas.openxmlformats.org/officeDocument/2006/relationships/image" Target="../media/image1.jp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656604"/>
            <a:ext cx="9144000" cy="1052043"/>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6981139" y="289644"/>
            <a:ext cx="1773324" cy="921004"/>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0" y="6669022"/>
            <a:ext cx="9144000" cy="188974"/>
          </a:xfrm>
          <a:prstGeom prst="rect">
            <a:avLst/>
          </a:prstGeom>
          <a:blipFill>
            <a:blip r:embed="rId9" cstate="print"/>
            <a:stretch>
              <a:fillRect/>
            </a:stretch>
          </a:blipFill>
        </p:spPr>
        <p:txBody>
          <a:bodyPr wrap="square" lIns="0" tIns="0" rIns="0" bIns="0" rtlCol="0"/>
          <a:lstStyle/>
          <a:p>
            <a:endParaRPr/>
          </a:p>
        </p:txBody>
      </p:sp>
      <p:sp>
        <p:nvSpPr>
          <p:cNvPr id="19" name="bk object 19"/>
          <p:cNvSpPr/>
          <p:nvPr/>
        </p:nvSpPr>
        <p:spPr>
          <a:xfrm>
            <a:off x="7770876" y="6330696"/>
            <a:ext cx="1373123" cy="390143"/>
          </a:xfrm>
          <a:prstGeom prst="rect">
            <a:avLst/>
          </a:prstGeom>
          <a:blipFill>
            <a:blip r:embed="rId10" cstate="print"/>
            <a:stretch>
              <a:fillRect/>
            </a:stretch>
          </a:blipFill>
        </p:spPr>
        <p:txBody>
          <a:bodyPr wrap="square" lIns="0" tIns="0" rIns="0" bIns="0" rtlCol="0"/>
          <a:lstStyle/>
          <a:p>
            <a:endParaRPr/>
          </a:p>
        </p:txBody>
      </p:sp>
      <p:sp>
        <p:nvSpPr>
          <p:cNvPr id="20" name="bk object 20"/>
          <p:cNvSpPr/>
          <p:nvPr/>
        </p:nvSpPr>
        <p:spPr>
          <a:xfrm>
            <a:off x="7834883" y="6426708"/>
            <a:ext cx="1129283" cy="288036"/>
          </a:xfrm>
          <a:prstGeom prst="rect">
            <a:avLst/>
          </a:prstGeom>
          <a:blipFill>
            <a:blip r:embed="rId11" cstate="print"/>
            <a:stretch>
              <a:fillRect/>
            </a:stretch>
          </a:blipFill>
        </p:spPr>
        <p:txBody>
          <a:bodyPr wrap="square" lIns="0" tIns="0" rIns="0" bIns="0" rtlCol="0"/>
          <a:lstStyle/>
          <a:p>
            <a:endParaRPr/>
          </a:p>
        </p:txBody>
      </p:sp>
      <p:sp>
        <p:nvSpPr>
          <p:cNvPr id="21" name="bk object 21"/>
          <p:cNvSpPr/>
          <p:nvPr/>
        </p:nvSpPr>
        <p:spPr>
          <a:xfrm>
            <a:off x="1799844" y="6341362"/>
            <a:ext cx="5292852" cy="399288"/>
          </a:xfrm>
          <a:prstGeom prst="rect">
            <a:avLst/>
          </a:prstGeom>
          <a:blipFill>
            <a:blip r:embed="rId12"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96564" y="2427173"/>
            <a:ext cx="2150871" cy="635000"/>
          </a:xfrm>
          <a:prstGeom prst="rect">
            <a:avLst/>
          </a:prstGeom>
        </p:spPr>
        <p:txBody>
          <a:bodyPr wrap="square" lIns="0" tIns="0" rIns="0" bIns="0">
            <a:spAutoFit/>
          </a:bodyPr>
          <a:lstStyle>
            <a:lvl1pPr>
              <a:defRPr sz="4000" b="1" i="0">
                <a:solidFill>
                  <a:srgbClr val="2481B8"/>
                </a:solidFill>
                <a:latin typeface="Calibri"/>
                <a:cs typeface="Calibri"/>
              </a:defRPr>
            </a:lvl1pPr>
          </a:lstStyle>
          <a:p>
            <a:endParaRPr/>
          </a:p>
        </p:txBody>
      </p:sp>
      <p:sp>
        <p:nvSpPr>
          <p:cNvPr id="3" name="Holder 3"/>
          <p:cNvSpPr>
            <a:spLocks noGrp="1"/>
          </p:cNvSpPr>
          <p:nvPr>
            <p:ph type="body" idx="1"/>
          </p:nvPr>
        </p:nvSpPr>
        <p:spPr>
          <a:xfrm>
            <a:off x="535940" y="1626638"/>
            <a:ext cx="4745355" cy="3732529"/>
          </a:xfrm>
          <a:prstGeom prst="rect">
            <a:avLst/>
          </a:prstGeom>
        </p:spPr>
        <p:txBody>
          <a:bodyPr wrap="square" lIns="0" tIns="0" rIns="0" bIns="0">
            <a:spAutoFit/>
          </a:bodyPr>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2/8/2019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8-Feb-19</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950564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8-Feb-19</a:t>
            </a:fld>
            <a:endParaRPr lang="en-GB" altLang="en-US"/>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29907400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8-Feb-19</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31207305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9510023-8EB6-443B-9411-515B4B37CB65}" type="datetime5">
              <a:rPr lang="en-GB" altLang="en-US"/>
              <a:pPr>
                <a:defRPr/>
              </a:pPr>
              <a:t>8-Feb-19</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340800612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656604"/>
            <a:ext cx="9144000" cy="1052043"/>
          </a:xfrm>
          <a:prstGeom prst="rect">
            <a:avLst/>
          </a:prstGeom>
          <a:blipFill>
            <a:blip r:embed="rId9" cstate="print"/>
            <a:stretch>
              <a:fillRect/>
            </a:stretch>
          </a:blipFill>
        </p:spPr>
        <p:txBody>
          <a:bodyPr wrap="square" lIns="0" tIns="0" rIns="0" bIns="0" rtlCol="0"/>
          <a:lstStyle/>
          <a:p>
            <a:endParaRPr/>
          </a:p>
        </p:txBody>
      </p:sp>
      <p:sp>
        <p:nvSpPr>
          <p:cNvPr id="17" name="bk object 17"/>
          <p:cNvSpPr/>
          <p:nvPr/>
        </p:nvSpPr>
        <p:spPr>
          <a:xfrm>
            <a:off x="6981139" y="289644"/>
            <a:ext cx="1773324" cy="921004"/>
          </a:xfrm>
          <a:prstGeom prst="rect">
            <a:avLst/>
          </a:prstGeom>
          <a:blipFill>
            <a:blip r:embed="rId10" cstate="print"/>
            <a:stretch>
              <a:fillRect/>
            </a:stretch>
          </a:blipFill>
        </p:spPr>
        <p:txBody>
          <a:bodyPr wrap="square" lIns="0" tIns="0" rIns="0" bIns="0" rtlCol="0"/>
          <a:lstStyle/>
          <a:p>
            <a:endParaRPr/>
          </a:p>
        </p:txBody>
      </p:sp>
      <p:sp>
        <p:nvSpPr>
          <p:cNvPr id="18" name="bk object 18"/>
          <p:cNvSpPr/>
          <p:nvPr/>
        </p:nvSpPr>
        <p:spPr>
          <a:xfrm>
            <a:off x="0" y="6669022"/>
            <a:ext cx="9144000" cy="188974"/>
          </a:xfrm>
          <a:prstGeom prst="rect">
            <a:avLst/>
          </a:prstGeom>
          <a:blipFill>
            <a:blip r:embed="rId11" cstate="print"/>
            <a:stretch>
              <a:fillRect/>
            </a:stretch>
          </a:blipFill>
        </p:spPr>
        <p:txBody>
          <a:bodyPr wrap="square" lIns="0" tIns="0" rIns="0" bIns="0" rtlCol="0"/>
          <a:lstStyle/>
          <a:p>
            <a:endParaRPr/>
          </a:p>
        </p:txBody>
      </p:sp>
      <p:sp>
        <p:nvSpPr>
          <p:cNvPr id="19" name="bk object 19"/>
          <p:cNvSpPr/>
          <p:nvPr/>
        </p:nvSpPr>
        <p:spPr>
          <a:xfrm>
            <a:off x="7770876" y="6330696"/>
            <a:ext cx="1373123" cy="390143"/>
          </a:xfrm>
          <a:prstGeom prst="rect">
            <a:avLst/>
          </a:prstGeom>
          <a:blipFill>
            <a:blip r:embed="rId12" cstate="print"/>
            <a:stretch>
              <a:fillRect/>
            </a:stretch>
          </a:blipFill>
        </p:spPr>
        <p:txBody>
          <a:bodyPr wrap="square" lIns="0" tIns="0" rIns="0" bIns="0" rtlCol="0"/>
          <a:lstStyle/>
          <a:p>
            <a:endParaRPr/>
          </a:p>
        </p:txBody>
      </p:sp>
      <p:sp>
        <p:nvSpPr>
          <p:cNvPr id="20" name="bk object 20"/>
          <p:cNvSpPr/>
          <p:nvPr/>
        </p:nvSpPr>
        <p:spPr>
          <a:xfrm>
            <a:off x="7834883" y="6426708"/>
            <a:ext cx="1129283" cy="288036"/>
          </a:xfrm>
          <a:prstGeom prst="rect">
            <a:avLst/>
          </a:prstGeom>
          <a:blipFill>
            <a:blip r:embed="rId13" cstate="print"/>
            <a:stretch>
              <a:fillRect/>
            </a:stretch>
          </a:blipFill>
        </p:spPr>
        <p:txBody>
          <a:bodyPr wrap="square" lIns="0" tIns="0" rIns="0" bIns="0" rtlCol="0"/>
          <a:lstStyle/>
          <a:p>
            <a:endParaRPr/>
          </a:p>
        </p:txBody>
      </p:sp>
      <p:sp>
        <p:nvSpPr>
          <p:cNvPr id="21" name="bk object 21"/>
          <p:cNvSpPr/>
          <p:nvPr/>
        </p:nvSpPr>
        <p:spPr>
          <a:xfrm>
            <a:off x="1799844" y="6341362"/>
            <a:ext cx="5292852" cy="399288"/>
          </a:xfrm>
          <a:prstGeom prst="rect">
            <a:avLst/>
          </a:prstGeom>
          <a:blipFill>
            <a:blip r:embed="rId14"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96564" y="2427173"/>
            <a:ext cx="2150871" cy="635000"/>
          </a:xfrm>
          <a:prstGeom prst="rect">
            <a:avLst/>
          </a:prstGeom>
        </p:spPr>
        <p:txBody>
          <a:bodyPr wrap="square" lIns="0" tIns="0" rIns="0" bIns="0">
            <a:spAutoFit/>
          </a:bodyPr>
          <a:lstStyle>
            <a:lvl1pPr>
              <a:defRPr sz="4000" b="1" i="0">
                <a:solidFill>
                  <a:srgbClr val="2481B8"/>
                </a:solidFill>
                <a:latin typeface="Calibri"/>
                <a:cs typeface="Calibri"/>
              </a:defRPr>
            </a:lvl1pPr>
          </a:lstStyle>
          <a:p>
            <a:endParaRPr/>
          </a:p>
        </p:txBody>
      </p:sp>
      <p:sp>
        <p:nvSpPr>
          <p:cNvPr id="3" name="Holder 3"/>
          <p:cNvSpPr>
            <a:spLocks noGrp="1"/>
          </p:cNvSpPr>
          <p:nvPr>
            <p:ph type="body" idx="1"/>
          </p:nvPr>
        </p:nvSpPr>
        <p:spPr>
          <a:xfrm>
            <a:off x="535940" y="1626638"/>
            <a:ext cx="4745355" cy="3732529"/>
          </a:xfrm>
          <a:prstGeom prst="rect">
            <a:avLst/>
          </a:prstGeom>
        </p:spPr>
        <p:txBody>
          <a:bodyPr wrap="square" lIns="0" tIns="0" rIns="0" bIns="0">
            <a:spAutoFit/>
          </a:bodyPr>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2/8/2019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9402787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158484"/>
            <a:ext cx="9143999" cy="69951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29475" y="1110347"/>
            <a:ext cx="7588123" cy="1405513"/>
          </a:xfrm>
          <a:prstGeom prst="rect">
            <a:avLst/>
          </a:prstGeom>
        </p:spPr>
        <p:txBody>
          <a:bodyPr vert="horz" wrap="square" lIns="0" tIns="111760" rIns="0" bIns="0" rtlCol="0">
            <a:spAutoFit/>
          </a:bodyPr>
          <a:lstStyle/>
          <a:p>
            <a:pPr marL="12700" algn="ctr">
              <a:lnSpc>
                <a:spcPct val="100000"/>
              </a:lnSpc>
              <a:spcBef>
                <a:spcPts val="880"/>
              </a:spcBef>
            </a:pPr>
            <a:r>
              <a:rPr sz="4400" spc="-20" dirty="0">
                <a:solidFill>
                  <a:srgbClr val="238BB9"/>
                </a:solidFill>
              </a:rPr>
              <a:t>Brent </a:t>
            </a:r>
            <a:r>
              <a:rPr sz="4400" spc="-15" dirty="0">
                <a:solidFill>
                  <a:srgbClr val="238BB9"/>
                </a:solidFill>
              </a:rPr>
              <a:t>Cross </a:t>
            </a:r>
            <a:r>
              <a:rPr sz="4400" spc="-55" dirty="0">
                <a:solidFill>
                  <a:srgbClr val="238BB9"/>
                </a:solidFill>
              </a:rPr>
              <a:t>West</a:t>
            </a:r>
            <a:r>
              <a:rPr sz="4400" spc="-40" dirty="0">
                <a:solidFill>
                  <a:srgbClr val="238BB9"/>
                </a:solidFill>
              </a:rPr>
              <a:t> </a:t>
            </a:r>
            <a:r>
              <a:rPr sz="4400" spc="-20" dirty="0">
                <a:solidFill>
                  <a:srgbClr val="238BB9"/>
                </a:solidFill>
              </a:rPr>
              <a:t>station</a:t>
            </a:r>
            <a:br>
              <a:rPr lang="en-GB" sz="4400" dirty="0"/>
            </a:br>
            <a:r>
              <a:rPr lang="en-GB" dirty="0"/>
              <a:t>Residents Update</a:t>
            </a:r>
            <a:endParaRPr sz="2000" dirty="0"/>
          </a:p>
        </p:txBody>
      </p:sp>
      <p:sp>
        <p:nvSpPr>
          <p:cNvPr id="4" name="object 4"/>
          <p:cNvSpPr/>
          <p:nvPr/>
        </p:nvSpPr>
        <p:spPr>
          <a:xfrm>
            <a:off x="3330942" y="3030643"/>
            <a:ext cx="2615183" cy="138379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70622" y="4399195"/>
            <a:ext cx="7519670" cy="0"/>
          </a:xfrm>
          <a:custGeom>
            <a:avLst/>
            <a:gdLst/>
            <a:ahLst/>
            <a:cxnLst/>
            <a:rect l="l" t="t" r="r" b="b"/>
            <a:pathLst>
              <a:path w="7519670">
                <a:moveTo>
                  <a:pt x="0" y="0"/>
                </a:moveTo>
                <a:lnTo>
                  <a:pt x="7519416" y="0"/>
                </a:lnTo>
              </a:path>
            </a:pathLst>
          </a:custGeom>
          <a:ln w="76200">
            <a:solidFill>
              <a:srgbClr val="1F7691"/>
            </a:solidFill>
          </a:ln>
        </p:spPr>
        <p:txBody>
          <a:bodyPr wrap="square" lIns="0" tIns="0" rIns="0" bIns="0" rtlCol="0"/>
          <a:lstStyle/>
          <a:p>
            <a:endParaRPr/>
          </a:p>
        </p:txBody>
      </p:sp>
      <p:sp>
        <p:nvSpPr>
          <p:cNvPr id="6" name="object 6"/>
          <p:cNvSpPr/>
          <p:nvPr/>
        </p:nvSpPr>
        <p:spPr>
          <a:xfrm>
            <a:off x="770622" y="3045695"/>
            <a:ext cx="7519670" cy="0"/>
          </a:xfrm>
          <a:custGeom>
            <a:avLst/>
            <a:gdLst/>
            <a:ahLst/>
            <a:cxnLst/>
            <a:rect l="l" t="t" r="r" b="b"/>
            <a:pathLst>
              <a:path w="7519670">
                <a:moveTo>
                  <a:pt x="0" y="0"/>
                </a:moveTo>
                <a:lnTo>
                  <a:pt x="7519416" y="0"/>
                </a:lnTo>
              </a:path>
            </a:pathLst>
          </a:custGeom>
          <a:ln w="76200">
            <a:solidFill>
              <a:srgbClr val="1F7691"/>
            </a:solidFill>
          </a:ln>
        </p:spPr>
        <p:txBody>
          <a:bodyPr wrap="square" lIns="0" tIns="0" rIns="0" bIns="0" rtlCol="0"/>
          <a:lstStyle/>
          <a:p>
            <a:endParaRPr/>
          </a:p>
        </p:txBody>
      </p:sp>
      <p:sp>
        <p:nvSpPr>
          <p:cNvPr id="7" name="object 7"/>
          <p:cNvSpPr/>
          <p:nvPr/>
        </p:nvSpPr>
        <p:spPr>
          <a:xfrm>
            <a:off x="729475" y="2992543"/>
            <a:ext cx="3175" cy="1438910"/>
          </a:xfrm>
          <a:custGeom>
            <a:avLst/>
            <a:gdLst/>
            <a:ahLst/>
            <a:cxnLst/>
            <a:rect l="l" t="t" r="r" b="b"/>
            <a:pathLst>
              <a:path w="3175" h="1438910">
                <a:moveTo>
                  <a:pt x="0" y="1438655"/>
                </a:moveTo>
                <a:lnTo>
                  <a:pt x="3047" y="0"/>
                </a:lnTo>
              </a:path>
            </a:pathLst>
          </a:custGeom>
          <a:ln w="76200">
            <a:solidFill>
              <a:srgbClr val="1F7691"/>
            </a:solidFill>
          </a:ln>
        </p:spPr>
        <p:txBody>
          <a:bodyPr wrap="square" lIns="0" tIns="0" rIns="0" bIns="0" rtlCol="0"/>
          <a:lstStyle/>
          <a:p>
            <a:endParaRPr/>
          </a:p>
        </p:txBody>
      </p:sp>
      <p:sp>
        <p:nvSpPr>
          <p:cNvPr id="8" name="object 8"/>
          <p:cNvSpPr/>
          <p:nvPr/>
        </p:nvSpPr>
        <p:spPr>
          <a:xfrm>
            <a:off x="8314423" y="2987971"/>
            <a:ext cx="3175" cy="1449705"/>
          </a:xfrm>
          <a:custGeom>
            <a:avLst/>
            <a:gdLst/>
            <a:ahLst/>
            <a:cxnLst/>
            <a:rect l="l" t="t" r="r" b="b"/>
            <a:pathLst>
              <a:path w="3175" h="1449704">
                <a:moveTo>
                  <a:pt x="0" y="1449323"/>
                </a:moveTo>
                <a:lnTo>
                  <a:pt x="3048" y="0"/>
                </a:lnTo>
              </a:path>
            </a:pathLst>
          </a:custGeom>
          <a:ln w="76200">
            <a:solidFill>
              <a:srgbClr val="1F7691"/>
            </a:solidFill>
          </a:ln>
        </p:spPr>
        <p:txBody>
          <a:bodyPr wrap="square" lIns="0" tIns="0" rIns="0" bIns="0" rtlCol="0"/>
          <a:lstStyle/>
          <a:p>
            <a:endParaRPr/>
          </a:p>
        </p:txBody>
      </p:sp>
      <p:sp>
        <p:nvSpPr>
          <p:cNvPr id="9" name="object 9"/>
          <p:cNvSpPr txBox="1"/>
          <p:nvPr/>
        </p:nvSpPr>
        <p:spPr>
          <a:xfrm>
            <a:off x="3016756" y="4704334"/>
            <a:ext cx="3612643" cy="382156"/>
          </a:xfrm>
          <a:prstGeom prst="rect">
            <a:avLst/>
          </a:prstGeom>
        </p:spPr>
        <p:txBody>
          <a:bodyPr vert="horz" wrap="square" lIns="0" tIns="12700" rIns="0" bIns="0" rtlCol="0">
            <a:spAutoFit/>
          </a:bodyPr>
          <a:lstStyle/>
          <a:p>
            <a:pPr marL="12700" algn="ctr">
              <a:lnSpc>
                <a:spcPct val="100000"/>
              </a:lnSpc>
              <a:spcBef>
                <a:spcPts val="100"/>
              </a:spcBef>
            </a:pPr>
            <a:r>
              <a:rPr lang="en-GB" sz="2400" b="1" dirty="0">
                <a:solidFill>
                  <a:srgbClr val="238BB9"/>
                </a:solidFill>
                <a:latin typeface="Calibri"/>
              </a:rPr>
              <a:t>7</a:t>
            </a:r>
            <a:r>
              <a:rPr lang="en-GB" sz="2400" b="1" baseline="30000" dirty="0">
                <a:solidFill>
                  <a:srgbClr val="238BB9"/>
                </a:solidFill>
                <a:latin typeface="Calibri"/>
              </a:rPr>
              <a:t>th</a:t>
            </a:r>
            <a:r>
              <a:rPr lang="en-GB" sz="2400" b="1" dirty="0">
                <a:solidFill>
                  <a:srgbClr val="238BB9"/>
                </a:solidFill>
                <a:latin typeface="Calibri"/>
              </a:rPr>
              <a:t> February 2019</a:t>
            </a:r>
            <a:endParaRPr sz="2400" b="1" dirty="0">
              <a:solidFill>
                <a:srgbClr val="238BB9"/>
              </a:solidFill>
              <a:latin typeface="Calibri"/>
            </a:endParaRPr>
          </a:p>
        </p:txBody>
      </p:sp>
      <p:sp>
        <p:nvSpPr>
          <p:cNvPr id="10" name="object 10"/>
          <p:cNvSpPr/>
          <p:nvPr/>
        </p:nvSpPr>
        <p:spPr>
          <a:xfrm>
            <a:off x="5950699" y="3067219"/>
            <a:ext cx="2337816" cy="1310639"/>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62000" y="3077887"/>
            <a:ext cx="2577083" cy="1299971"/>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69F6E7-6C68-4B3E-996F-D7FC29CFB942}"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BE5915-8018-4421-845E-A41C94280015}"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1269" name="Rectangle 2"/>
          <p:cNvSpPr>
            <a:spLocks noGrp="1" noChangeArrowheads="1"/>
          </p:cNvSpPr>
          <p:nvPr>
            <p:ph type="title"/>
          </p:nvPr>
        </p:nvSpPr>
        <p:spPr>
          <a:xfrm>
            <a:off x="490716" y="72523"/>
            <a:ext cx="7269163" cy="431800"/>
          </a:xfrm>
        </p:spPr>
        <p:txBody>
          <a:bodyPr/>
          <a:lstStyle/>
          <a:p>
            <a:pPr eaLnBrk="1" hangingPunct="1"/>
            <a:r>
              <a:rPr lang="en-GB" altLang="en-US" i="0" dirty="0"/>
              <a:t>What we are doing</a:t>
            </a:r>
          </a:p>
        </p:txBody>
      </p:sp>
      <p:sp>
        <p:nvSpPr>
          <p:cNvPr id="11270" name="Rectangle 3"/>
          <p:cNvSpPr>
            <a:spLocks noGrp="1" noChangeArrowheads="1"/>
          </p:cNvSpPr>
          <p:nvPr>
            <p:ph type="body" idx="1"/>
          </p:nvPr>
        </p:nvSpPr>
        <p:spPr>
          <a:xfrm>
            <a:off x="539750" y="4002754"/>
            <a:ext cx="7269163" cy="2520280"/>
          </a:xfrm>
        </p:spPr>
        <p:txBody>
          <a:bodyPr/>
          <a:lstStyle/>
          <a:p>
            <a:pPr eaLnBrk="1" hangingPunct="1"/>
            <a:endParaRPr lang="en-GB" altLang="en-US" sz="2000" dirty="0"/>
          </a:p>
          <a:p>
            <a:pPr marL="285750" indent="-285750" eaLnBrk="1" hangingPunct="1">
              <a:buFont typeface="Courier New" panose="02070309020205020404" pitchFamily="49" charset="0"/>
              <a:buChar char="o"/>
            </a:pPr>
            <a:r>
              <a:rPr lang="en-GB" altLang="en-US" sz="1600" b="1" dirty="0">
                <a:solidFill>
                  <a:schemeClr val="tx2"/>
                </a:solidFill>
                <a:latin typeface="Arial" charset="0"/>
              </a:rPr>
              <a:t>Managed by Network Rail</a:t>
            </a:r>
          </a:p>
          <a:p>
            <a:pPr eaLnBrk="1" hangingPunct="1"/>
            <a:endParaRPr lang="en-GB" altLang="en-US" sz="1600" dirty="0">
              <a:solidFill>
                <a:schemeClr val="tx2"/>
              </a:solidFill>
              <a:latin typeface="Arial" charset="0"/>
            </a:endParaRPr>
          </a:p>
          <a:p>
            <a:pPr marL="285750" indent="-285750" eaLnBrk="1" hangingPunct="1">
              <a:buFont typeface="Courier New" panose="02070309020205020404" pitchFamily="49" charset="0"/>
              <a:buChar char="o"/>
            </a:pPr>
            <a:r>
              <a:rPr lang="en-GB" altLang="en-US" sz="1600" b="1" dirty="0">
                <a:solidFill>
                  <a:schemeClr val="tx2"/>
                </a:solidFill>
                <a:latin typeface="Arial" charset="0"/>
              </a:rPr>
              <a:t>Contractor Amey</a:t>
            </a:r>
          </a:p>
          <a:p>
            <a:pPr eaLnBrk="1" hangingPunct="1"/>
            <a:r>
              <a:rPr lang="en-GB" altLang="en-US" sz="1200" b="1" dirty="0"/>
              <a:t>		-  </a:t>
            </a:r>
            <a:r>
              <a:rPr lang="en-GB" altLang="en-US" sz="1600" b="1" dirty="0">
                <a:solidFill>
                  <a:schemeClr val="tx2"/>
                </a:solidFill>
                <a:latin typeface="Arial" charset="0"/>
              </a:rPr>
              <a:t>Built previous Thameslink sidings ( As Carillion)</a:t>
            </a:r>
          </a:p>
          <a:p>
            <a:pPr eaLnBrk="1" hangingPunct="1"/>
            <a:r>
              <a:rPr lang="en-GB" altLang="en-US" sz="1600" b="1" dirty="0">
                <a:solidFill>
                  <a:schemeClr val="tx2"/>
                </a:solidFill>
                <a:latin typeface="Arial" charset="0"/>
              </a:rPr>
              <a:t>		- W</a:t>
            </a:r>
            <a:r>
              <a:rPr lang="en-GB" sz="1600" b="1" dirty="0">
                <a:solidFill>
                  <a:schemeClr val="tx2"/>
                </a:solidFill>
                <a:latin typeface="Arial" charset="0"/>
              </a:rPr>
              <a:t>orked closely with the local community during this project 		   to help improve the Millennium Green </a:t>
            </a:r>
            <a:endParaRPr lang="en-GB" altLang="en-US" sz="2400" b="1" dirty="0">
              <a:solidFill>
                <a:schemeClr val="tx2"/>
              </a:solidFill>
              <a:latin typeface="Arial" charset="0"/>
            </a:endParaRPr>
          </a:p>
        </p:txBody>
      </p:sp>
      <p:pic>
        <p:nvPicPr>
          <p:cNvPr id="2" name="Picture 1">
            <a:extLst>
              <a:ext uri="{FF2B5EF4-FFF2-40B4-BE49-F238E27FC236}">
                <a16:creationId xmlns:a16="http://schemas.microsoft.com/office/drawing/2014/main" id="{B66144D0-5639-41C4-AB7D-CAD72F4B962D}"/>
              </a:ext>
            </a:extLst>
          </p:cNvPr>
          <p:cNvPicPr>
            <a:picLocks noChangeAspect="1"/>
          </p:cNvPicPr>
          <p:nvPr/>
        </p:nvPicPr>
        <p:blipFill>
          <a:blip r:embed="rId2"/>
          <a:stretch>
            <a:fillRect/>
          </a:stretch>
        </p:blipFill>
        <p:spPr>
          <a:xfrm>
            <a:off x="755576" y="1322172"/>
            <a:ext cx="7269163" cy="2815267"/>
          </a:xfrm>
          <a:prstGeom prst="rect">
            <a:avLst/>
          </a:prstGeom>
        </p:spPr>
      </p:pic>
      <p:pic>
        <p:nvPicPr>
          <p:cNvPr id="3" name="Picture 2">
            <a:extLst>
              <a:ext uri="{FF2B5EF4-FFF2-40B4-BE49-F238E27FC236}">
                <a16:creationId xmlns:a16="http://schemas.microsoft.com/office/drawing/2014/main" id="{FE3D89C4-C369-4857-827E-2D2874F40743}"/>
              </a:ext>
            </a:extLst>
          </p:cNvPr>
          <p:cNvPicPr>
            <a:picLocks noChangeAspect="1"/>
          </p:cNvPicPr>
          <p:nvPr/>
        </p:nvPicPr>
        <p:blipFill>
          <a:blip r:embed="rId3"/>
          <a:stretch>
            <a:fillRect/>
          </a:stretch>
        </p:blipFill>
        <p:spPr>
          <a:xfrm>
            <a:off x="490716" y="5244707"/>
            <a:ext cx="1688741" cy="11794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5"/>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D87943-3824-4DF1-B8AD-9A54803D0CFF}"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2292" name="Slide Number Placeholder 6"/>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2CE5FF-AE89-43D5-98B1-25BB1973ACB7}"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2293" name="Rectangle 2"/>
          <p:cNvSpPr>
            <a:spLocks noGrp="1" noChangeArrowheads="1"/>
          </p:cNvSpPr>
          <p:nvPr>
            <p:ph type="title"/>
          </p:nvPr>
        </p:nvSpPr>
        <p:spPr>
          <a:xfrm>
            <a:off x="501668" y="75100"/>
            <a:ext cx="7269163" cy="431800"/>
          </a:xfrm>
        </p:spPr>
        <p:txBody>
          <a:bodyPr/>
          <a:lstStyle/>
          <a:p>
            <a:pPr eaLnBrk="1" hangingPunct="1"/>
            <a:r>
              <a:rPr lang="en-GB" altLang="en-US" i="0" dirty="0"/>
              <a:t>When we are doing it</a:t>
            </a:r>
          </a:p>
        </p:txBody>
      </p:sp>
      <p:graphicFrame>
        <p:nvGraphicFramePr>
          <p:cNvPr id="4" name="Diagram 3">
            <a:extLst>
              <a:ext uri="{FF2B5EF4-FFF2-40B4-BE49-F238E27FC236}">
                <a16:creationId xmlns:a16="http://schemas.microsoft.com/office/drawing/2014/main" id="{B5ABAAD9-6B5D-46C8-9DDD-EBE1AE15CB1F}"/>
              </a:ext>
            </a:extLst>
          </p:cNvPr>
          <p:cNvGraphicFramePr/>
          <p:nvPr>
            <p:extLst/>
          </p:nvPr>
        </p:nvGraphicFramePr>
        <p:xfrm>
          <a:off x="539750" y="826943"/>
          <a:ext cx="7560642" cy="1815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5C2CE21-9989-48DD-940E-0E82C8E7EA15}"/>
              </a:ext>
            </a:extLst>
          </p:cNvPr>
          <p:cNvSpPr txBox="1"/>
          <p:nvPr/>
        </p:nvSpPr>
        <p:spPr>
          <a:xfrm>
            <a:off x="1187624" y="2152351"/>
            <a:ext cx="936104"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54B6B"/>
                </a:solidFill>
                <a:effectLst/>
                <a:uLnTx/>
                <a:uFillTx/>
                <a:latin typeface="Arial" charset="0"/>
                <a:ea typeface="+mn-ea"/>
                <a:cs typeface="+mn-cs"/>
              </a:rPr>
              <a:t>November 2019</a:t>
            </a:r>
          </a:p>
        </p:txBody>
      </p:sp>
      <p:sp>
        <p:nvSpPr>
          <p:cNvPr id="12" name="TextBox 11">
            <a:extLst>
              <a:ext uri="{FF2B5EF4-FFF2-40B4-BE49-F238E27FC236}">
                <a16:creationId xmlns:a16="http://schemas.microsoft.com/office/drawing/2014/main" id="{9F444BD6-E548-4DB8-B34C-6DFE25950EEB}"/>
              </a:ext>
            </a:extLst>
          </p:cNvPr>
          <p:cNvSpPr txBox="1"/>
          <p:nvPr/>
        </p:nvSpPr>
        <p:spPr>
          <a:xfrm>
            <a:off x="3440356" y="2151607"/>
            <a:ext cx="936104"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54B6B"/>
                </a:solidFill>
                <a:effectLst/>
                <a:uLnTx/>
                <a:uFillTx/>
                <a:latin typeface="Arial" charset="0"/>
                <a:ea typeface="+mn-ea"/>
                <a:cs typeface="+mn-cs"/>
              </a:rPr>
              <a:t>August 2020</a:t>
            </a:r>
          </a:p>
        </p:txBody>
      </p:sp>
      <p:sp>
        <p:nvSpPr>
          <p:cNvPr id="13" name="TextBox 12">
            <a:extLst>
              <a:ext uri="{FF2B5EF4-FFF2-40B4-BE49-F238E27FC236}">
                <a16:creationId xmlns:a16="http://schemas.microsoft.com/office/drawing/2014/main" id="{8F637C41-C4E7-4CEB-909E-F6C28C40E8DA}"/>
              </a:ext>
            </a:extLst>
          </p:cNvPr>
          <p:cNvSpPr txBox="1"/>
          <p:nvPr/>
        </p:nvSpPr>
        <p:spPr>
          <a:xfrm>
            <a:off x="5844997" y="2144401"/>
            <a:ext cx="936104"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54B6B"/>
                </a:solidFill>
                <a:effectLst/>
                <a:uLnTx/>
                <a:uFillTx/>
                <a:latin typeface="Arial" charset="0"/>
                <a:ea typeface="+mn-ea"/>
                <a:cs typeface="+mn-cs"/>
              </a:rPr>
              <a:t>February 2021</a:t>
            </a:r>
          </a:p>
        </p:txBody>
      </p:sp>
      <p:graphicFrame>
        <p:nvGraphicFramePr>
          <p:cNvPr id="17" name="Diagram 16">
            <a:extLst>
              <a:ext uri="{FF2B5EF4-FFF2-40B4-BE49-F238E27FC236}">
                <a16:creationId xmlns:a16="http://schemas.microsoft.com/office/drawing/2014/main" id="{41748829-B316-4667-8628-3986ED59222B}"/>
              </a:ext>
            </a:extLst>
          </p:cNvPr>
          <p:cNvGraphicFramePr/>
          <p:nvPr>
            <p:extLst/>
          </p:nvPr>
        </p:nvGraphicFramePr>
        <p:xfrm>
          <a:off x="596139" y="2668045"/>
          <a:ext cx="7560642" cy="1578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8" name="Picture 17">
            <a:extLst>
              <a:ext uri="{FF2B5EF4-FFF2-40B4-BE49-F238E27FC236}">
                <a16:creationId xmlns:a16="http://schemas.microsoft.com/office/drawing/2014/main" id="{9A1487BA-FA39-463E-A9AC-616A592D8952}"/>
              </a:ext>
            </a:extLst>
          </p:cNvPr>
          <p:cNvPicPr>
            <a:picLocks noChangeAspect="1"/>
          </p:cNvPicPr>
          <p:nvPr/>
        </p:nvPicPr>
        <p:blipFill>
          <a:blip r:embed="rId12"/>
          <a:stretch>
            <a:fillRect/>
          </a:stretch>
        </p:blipFill>
        <p:spPr>
          <a:xfrm>
            <a:off x="348146" y="4581128"/>
            <a:ext cx="7943850" cy="1531871"/>
          </a:xfrm>
          <a:prstGeom prst="rect">
            <a:avLst/>
          </a:prstGeom>
        </p:spPr>
      </p:pic>
      <p:sp>
        <p:nvSpPr>
          <p:cNvPr id="28" name="TextBox 27">
            <a:extLst>
              <a:ext uri="{FF2B5EF4-FFF2-40B4-BE49-F238E27FC236}">
                <a16:creationId xmlns:a16="http://schemas.microsoft.com/office/drawing/2014/main" id="{4659F918-6488-4586-9397-9C1919B7785E}"/>
              </a:ext>
            </a:extLst>
          </p:cNvPr>
          <p:cNvSpPr txBox="1"/>
          <p:nvPr/>
        </p:nvSpPr>
        <p:spPr>
          <a:xfrm>
            <a:off x="730641" y="3773994"/>
            <a:ext cx="936104"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54B6B"/>
                </a:solidFill>
                <a:effectLst/>
                <a:uLnTx/>
                <a:uFillTx/>
                <a:latin typeface="Arial" charset="0"/>
                <a:ea typeface="+mn-ea"/>
                <a:cs typeface="+mn-cs"/>
              </a:rPr>
              <a:t>February 2019</a:t>
            </a:r>
          </a:p>
        </p:txBody>
      </p:sp>
      <p:sp>
        <p:nvSpPr>
          <p:cNvPr id="29" name="TextBox 28">
            <a:extLst>
              <a:ext uri="{FF2B5EF4-FFF2-40B4-BE49-F238E27FC236}">
                <a16:creationId xmlns:a16="http://schemas.microsoft.com/office/drawing/2014/main" id="{8E2BD0D3-3DC4-47A5-B5FC-A28577C934D3}"/>
              </a:ext>
            </a:extLst>
          </p:cNvPr>
          <p:cNvSpPr txBox="1"/>
          <p:nvPr/>
        </p:nvSpPr>
        <p:spPr>
          <a:xfrm>
            <a:off x="2123728" y="3773994"/>
            <a:ext cx="936104"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54B6B"/>
                </a:solidFill>
                <a:effectLst/>
                <a:uLnTx/>
                <a:uFillTx/>
                <a:latin typeface="Arial" charset="0"/>
                <a:ea typeface="+mn-ea"/>
                <a:cs typeface="+mn-cs"/>
              </a:rPr>
              <a:t>February 2019</a:t>
            </a:r>
          </a:p>
        </p:txBody>
      </p:sp>
      <p:sp>
        <p:nvSpPr>
          <p:cNvPr id="30" name="TextBox 29">
            <a:extLst>
              <a:ext uri="{FF2B5EF4-FFF2-40B4-BE49-F238E27FC236}">
                <a16:creationId xmlns:a16="http://schemas.microsoft.com/office/drawing/2014/main" id="{B2A66C30-0544-41C8-A80D-87489F1D3D54}"/>
              </a:ext>
            </a:extLst>
          </p:cNvPr>
          <p:cNvSpPr txBox="1"/>
          <p:nvPr/>
        </p:nvSpPr>
        <p:spPr>
          <a:xfrm>
            <a:off x="4743519" y="3788991"/>
            <a:ext cx="1037744"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54B6B"/>
                </a:solidFill>
                <a:effectLst/>
                <a:uLnTx/>
                <a:uFillTx/>
                <a:latin typeface="Arial" charset="0"/>
                <a:ea typeface="+mn-ea"/>
                <a:cs typeface="+mn-cs"/>
              </a:rPr>
              <a:t>August 2019</a:t>
            </a:r>
          </a:p>
        </p:txBody>
      </p:sp>
      <p:sp>
        <p:nvSpPr>
          <p:cNvPr id="31" name="TextBox 30">
            <a:extLst>
              <a:ext uri="{FF2B5EF4-FFF2-40B4-BE49-F238E27FC236}">
                <a16:creationId xmlns:a16="http://schemas.microsoft.com/office/drawing/2014/main" id="{1D13BA5A-4EC2-4A65-B85A-FAD2AD46E8F1}"/>
              </a:ext>
            </a:extLst>
          </p:cNvPr>
          <p:cNvSpPr txBox="1"/>
          <p:nvPr/>
        </p:nvSpPr>
        <p:spPr>
          <a:xfrm>
            <a:off x="3440356" y="3784941"/>
            <a:ext cx="936104"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54B6B"/>
                </a:solidFill>
                <a:effectLst/>
                <a:uLnTx/>
                <a:uFillTx/>
                <a:latin typeface="Arial" charset="0"/>
                <a:ea typeface="+mn-ea"/>
                <a:cs typeface="+mn-cs"/>
              </a:rPr>
              <a:t>May 2019</a:t>
            </a:r>
          </a:p>
        </p:txBody>
      </p:sp>
      <p:sp>
        <p:nvSpPr>
          <p:cNvPr id="32" name="TextBox 31">
            <a:extLst>
              <a:ext uri="{FF2B5EF4-FFF2-40B4-BE49-F238E27FC236}">
                <a16:creationId xmlns:a16="http://schemas.microsoft.com/office/drawing/2014/main" id="{9D15C5DE-FC67-4854-B0EE-924253F62800}"/>
              </a:ext>
            </a:extLst>
          </p:cNvPr>
          <p:cNvSpPr txBox="1"/>
          <p:nvPr/>
        </p:nvSpPr>
        <p:spPr>
          <a:xfrm>
            <a:off x="6206602" y="3751943"/>
            <a:ext cx="1037744"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54B6B"/>
                </a:solidFill>
                <a:effectLst/>
                <a:uLnTx/>
                <a:uFillTx/>
                <a:latin typeface="Arial" charset="0"/>
                <a:ea typeface="+mn-ea"/>
                <a:cs typeface="+mn-cs"/>
              </a:rPr>
              <a:t>November 2019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5"/>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D87943-3824-4DF1-B8AD-9A54803D0CFF}"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2292" name="Slide Number Placeholder 6"/>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2CE5FF-AE89-43D5-98B1-25BB1973ACB7}"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2293" name="Rectangle 2"/>
          <p:cNvSpPr>
            <a:spLocks noGrp="1" noChangeArrowheads="1"/>
          </p:cNvSpPr>
          <p:nvPr>
            <p:ph type="title"/>
          </p:nvPr>
        </p:nvSpPr>
        <p:spPr>
          <a:xfrm>
            <a:off x="501668" y="75100"/>
            <a:ext cx="7269163" cy="431800"/>
          </a:xfrm>
        </p:spPr>
        <p:txBody>
          <a:bodyPr/>
          <a:lstStyle/>
          <a:p>
            <a:pPr eaLnBrk="1" hangingPunct="1"/>
            <a:r>
              <a:rPr lang="en-GB" altLang="en-US" i="0" dirty="0"/>
              <a:t>Schedule of works</a:t>
            </a:r>
          </a:p>
        </p:txBody>
      </p:sp>
      <p:graphicFrame>
        <p:nvGraphicFramePr>
          <p:cNvPr id="19" name="Table 18">
            <a:extLst>
              <a:ext uri="{FF2B5EF4-FFF2-40B4-BE49-F238E27FC236}">
                <a16:creationId xmlns:a16="http://schemas.microsoft.com/office/drawing/2014/main" id="{7C081712-0201-45AD-B789-7A2B9E391810}"/>
              </a:ext>
            </a:extLst>
          </p:cNvPr>
          <p:cNvGraphicFramePr>
            <a:graphicFrameLocks noGrp="1"/>
          </p:cNvGraphicFramePr>
          <p:nvPr>
            <p:extLst/>
          </p:nvPr>
        </p:nvGraphicFramePr>
        <p:xfrm>
          <a:off x="501668" y="800708"/>
          <a:ext cx="7848872" cy="5256583"/>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399971961"/>
                    </a:ext>
                  </a:extLst>
                </a:gridCol>
                <a:gridCol w="6048672">
                  <a:extLst>
                    <a:ext uri="{9D8B030D-6E8A-4147-A177-3AD203B41FA5}">
                      <a16:colId xmlns:a16="http://schemas.microsoft.com/office/drawing/2014/main" val="2162595245"/>
                    </a:ext>
                  </a:extLst>
                </a:gridCol>
              </a:tblGrid>
              <a:tr h="721492">
                <a:tc>
                  <a:txBody>
                    <a:bodyPr/>
                    <a:lstStyle/>
                    <a:p>
                      <a:r>
                        <a:rPr lang="en-GB" dirty="0"/>
                        <a:t>Dates (Week commencing)</a:t>
                      </a:r>
                    </a:p>
                  </a:txBody>
                  <a:tcPr/>
                </a:tc>
                <a:tc>
                  <a:txBody>
                    <a:bodyPr/>
                    <a:lstStyle/>
                    <a:p>
                      <a:r>
                        <a:rPr lang="en-GB" dirty="0"/>
                        <a:t>Work </a:t>
                      </a:r>
                    </a:p>
                  </a:txBody>
                  <a:tcPr/>
                </a:tc>
                <a:extLst>
                  <a:ext uri="{0D108BD9-81ED-4DB2-BD59-A6C34878D82A}">
                    <a16:rowId xmlns:a16="http://schemas.microsoft.com/office/drawing/2014/main" val="3862692400"/>
                  </a:ext>
                </a:extLst>
              </a:tr>
              <a:tr h="412281">
                <a:tc>
                  <a:txBody>
                    <a:bodyPr/>
                    <a:lstStyle/>
                    <a:p>
                      <a:r>
                        <a:rPr lang="en-GB" dirty="0"/>
                        <a:t>16</a:t>
                      </a:r>
                      <a:r>
                        <a:rPr lang="en-GB" baseline="30000" dirty="0"/>
                        <a:t>th</a:t>
                      </a:r>
                      <a:r>
                        <a:rPr lang="en-GB" dirty="0"/>
                        <a:t> February</a:t>
                      </a:r>
                    </a:p>
                  </a:txBody>
                  <a:tcPr/>
                </a:tc>
                <a:tc>
                  <a:txBody>
                    <a:bodyPr/>
                    <a:lstStyle/>
                    <a:p>
                      <a:r>
                        <a:rPr lang="en-GB" dirty="0"/>
                        <a:t>Remove Spoil by Train, Install Brent Terrace access gate</a:t>
                      </a:r>
                    </a:p>
                  </a:txBody>
                  <a:tcPr/>
                </a:tc>
                <a:extLst>
                  <a:ext uri="{0D108BD9-81ED-4DB2-BD59-A6C34878D82A}">
                    <a16:rowId xmlns:a16="http://schemas.microsoft.com/office/drawing/2014/main" val="616721840"/>
                  </a:ext>
                </a:extLst>
              </a:tr>
              <a:tr h="412281">
                <a:tc>
                  <a:txBody>
                    <a:bodyPr/>
                    <a:lstStyle/>
                    <a:p>
                      <a:r>
                        <a:rPr lang="en-GB" dirty="0"/>
                        <a:t>23</a:t>
                      </a:r>
                      <a:r>
                        <a:rPr lang="en-GB" baseline="30000" dirty="0"/>
                        <a:t>rd</a:t>
                      </a:r>
                      <a:r>
                        <a:rPr lang="en-GB" dirty="0"/>
                        <a:t> February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Remove Spoil by Train</a:t>
                      </a:r>
                      <a:r>
                        <a:rPr lang="en-GB"/>
                        <a:t>, Compound set up</a:t>
                      </a:r>
                      <a:endParaRPr lang="en-GB" dirty="0"/>
                    </a:p>
                  </a:txBody>
                  <a:tcPr/>
                </a:tc>
                <a:extLst>
                  <a:ext uri="{0D108BD9-81ED-4DB2-BD59-A6C34878D82A}">
                    <a16:rowId xmlns:a16="http://schemas.microsoft.com/office/drawing/2014/main" val="396642939"/>
                  </a:ext>
                </a:extLst>
              </a:tr>
              <a:tr h="412281">
                <a:tc>
                  <a:txBody>
                    <a:bodyPr/>
                    <a:lstStyle/>
                    <a:p>
                      <a:r>
                        <a:rPr lang="en-GB" dirty="0"/>
                        <a:t>2</a:t>
                      </a:r>
                      <a:r>
                        <a:rPr lang="en-GB" baseline="30000" dirty="0"/>
                        <a:t>nd</a:t>
                      </a:r>
                      <a:r>
                        <a:rPr lang="en-GB" dirty="0"/>
                        <a:t> March</a:t>
                      </a:r>
                    </a:p>
                  </a:txBody>
                  <a:tcPr/>
                </a:tc>
                <a:tc>
                  <a:txBody>
                    <a:bodyPr/>
                    <a:lstStyle/>
                    <a:p>
                      <a:r>
                        <a:rPr lang="en-GB" dirty="0"/>
                        <a:t>Install New Overhead Line Switch</a:t>
                      </a:r>
                    </a:p>
                  </a:txBody>
                  <a:tcPr/>
                </a:tc>
                <a:extLst>
                  <a:ext uri="{0D108BD9-81ED-4DB2-BD59-A6C34878D82A}">
                    <a16:rowId xmlns:a16="http://schemas.microsoft.com/office/drawing/2014/main" val="3778381951"/>
                  </a:ext>
                </a:extLst>
              </a:tr>
              <a:tr h="412281">
                <a:tc>
                  <a:txBody>
                    <a:bodyPr/>
                    <a:lstStyle/>
                    <a:p>
                      <a:r>
                        <a:rPr lang="en-GB" dirty="0"/>
                        <a:t>9</a:t>
                      </a:r>
                      <a:r>
                        <a:rPr lang="en-GB" baseline="30000" dirty="0"/>
                        <a:t>th</a:t>
                      </a:r>
                      <a:r>
                        <a:rPr lang="en-GB" dirty="0"/>
                        <a:t> March</a:t>
                      </a:r>
                    </a:p>
                  </a:txBody>
                  <a:tcPr/>
                </a:tc>
                <a:tc>
                  <a:txBody>
                    <a:bodyPr/>
                    <a:lstStyle/>
                    <a:p>
                      <a:r>
                        <a:rPr lang="en-GB" dirty="0"/>
                        <a:t>Install new track connection to Departure Rd</a:t>
                      </a:r>
                    </a:p>
                  </a:txBody>
                  <a:tcPr/>
                </a:tc>
                <a:extLst>
                  <a:ext uri="{0D108BD9-81ED-4DB2-BD59-A6C34878D82A}">
                    <a16:rowId xmlns:a16="http://schemas.microsoft.com/office/drawing/2014/main" val="953473485"/>
                  </a:ext>
                </a:extLst>
              </a:tr>
              <a:tr h="412281">
                <a:tc>
                  <a:txBody>
                    <a:bodyPr/>
                    <a:lstStyle/>
                    <a:p>
                      <a:r>
                        <a:rPr lang="en-GB" dirty="0"/>
                        <a:t>16</a:t>
                      </a:r>
                      <a:r>
                        <a:rPr lang="en-GB" baseline="30000" dirty="0"/>
                        <a:t>th</a:t>
                      </a:r>
                      <a:r>
                        <a:rPr lang="en-GB" dirty="0"/>
                        <a:t> March</a:t>
                      </a:r>
                    </a:p>
                  </a:txBody>
                  <a:tcPr/>
                </a:tc>
                <a:tc>
                  <a:txBody>
                    <a:bodyPr/>
                    <a:lstStyle/>
                    <a:p>
                      <a:r>
                        <a:rPr lang="en-GB" dirty="0"/>
                        <a:t>Remove Spoil by Road / Train</a:t>
                      </a:r>
                      <a:r>
                        <a:rPr lang="en-GB" b="1" dirty="0"/>
                        <a:t>, Commence Piling</a:t>
                      </a:r>
                    </a:p>
                  </a:txBody>
                  <a:tcPr/>
                </a:tc>
                <a:extLst>
                  <a:ext uri="{0D108BD9-81ED-4DB2-BD59-A6C34878D82A}">
                    <a16:rowId xmlns:a16="http://schemas.microsoft.com/office/drawing/2014/main" val="4031309173"/>
                  </a:ext>
                </a:extLst>
              </a:tr>
              <a:tr h="412281">
                <a:tc>
                  <a:txBody>
                    <a:bodyPr/>
                    <a:lstStyle/>
                    <a:p>
                      <a:r>
                        <a:rPr lang="en-GB" dirty="0"/>
                        <a:t>23</a:t>
                      </a:r>
                      <a:r>
                        <a:rPr lang="en-GB" baseline="30000" dirty="0"/>
                        <a:t>rd</a:t>
                      </a:r>
                      <a:r>
                        <a:rPr lang="en-GB" dirty="0"/>
                        <a:t> March</a:t>
                      </a:r>
                    </a:p>
                  </a:txBody>
                  <a:tcPr/>
                </a:tc>
                <a:tc>
                  <a:txBody>
                    <a:bodyPr/>
                    <a:lstStyle/>
                    <a:p>
                      <a:r>
                        <a:rPr lang="en-GB" dirty="0"/>
                        <a:t>Commence Installation of walkways, </a:t>
                      </a:r>
                      <a:r>
                        <a:rPr lang="en-GB" b="1" dirty="0"/>
                        <a:t>Continue Piling</a:t>
                      </a:r>
                    </a:p>
                  </a:txBody>
                  <a:tcPr/>
                </a:tc>
                <a:extLst>
                  <a:ext uri="{0D108BD9-81ED-4DB2-BD59-A6C34878D82A}">
                    <a16:rowId xmlns:a16="http://schemas.microsoft.com/office/drawing/2014/main" val="1913187480"/>
                  </a:ext>
                </a:extLst>
              </a:tr>
              <a:tr h="412281">
                <a:tc>
                  <a:txBody>
                    <a:bodyPr/>
                    <a:lstStyle/>
                    <a:p>
                      <a:r>
                        <a:rPr lang="en-GB" dirty="0"/>
                        <a:t>30</a:t>
                      </a:r>
                      <a:r>
                        <a:rPr lang="en-GB" baseline="30000" dirty="0"/>
                        <a:t>th</a:t>
                      </a:r>
                      <a:r>
                        <a:rPr lang="en-GB" dirty="0"/>
                        <a:t> March</a:t>
                      </a:r>
                    </a:p>
                  </a:txBody>
                  <a:tcPr/>
                </a:tc>
                <a:tc>
                  <a:txBody>
                    <a:bodyPr/>
                    <a:lstStyle/>
                    <a:p>
                      <a:r>
                        <a:rPr lang="en-GB" dirty="0"/>
                        <a:t>Continue Installation of walkways, </a:t>
                      </a:r>
                      <a:r>
                        <a:rPr lang="en-GB" b="1" dirty="0"/>
                        <a:t>Continue Piling</a:t>
                      </a:r>
                    </a:p>
                  </a:txBody>
                  <a:tcPr/>
                </a:tc>
                <a:extLst>
                  <a:ext uri="{0D108BD9-81ED-4DB2-BD59-A6C34878D82A}">
                    <a16:rowId xmlns:a16="http://schemas.microsoft.com/office/drawing/2014/main" val="1992400678"/>
                  </a:ext>
                </a:extLst>
              </a:tr>
              <a:tr h="412281">
                <a:tc>
                  <a:txBody>
                    <a:bodyPr/>
                    <a:lstStyle/>
                    <a:p>
                      <a:r>
                        <a:rPr lang="en-GB" dirty="0"/>
                        <a:t>6</a:t>
                      </a:r>
                      <a:r>
                        <a:rPr lang="en-GB" baseline="30000" dirty="0"/>
                        <a:t>th</a:t>
                      </a:r>
                      <a:r>
                        <a:rPr lang="en-GB" dirty="0"/>
                        <a:t> April</a:t>
                      </a:r>
                    </a:p>
                  </a:txBody>
                  <a:tcPr/>
                </a:tc>
                <a:tc>
                  <a:txBody>
                    <a:bodyPr/>
                    <a:lstStyle/>
                    <a:p>
                      <a:r>
                        <a:rPr lang="en-GB" dirty="0"/>
                        <a:t>Deliver Materials by Train</a:t>
                      </a:r>
                    </a:p>
                  </a:txBody>
                  <a:tcPr/>
                </a:tc>
                <a:extLst>
                  <a:ext uri="{0D108BD9-81ED-4DB2-BD59-A6C34878D82A}">
                    <a16:rowId xmlns:a16="http://schemas.microsoft.com/office/drawing/2014/main" val="2931189306"/>
                  </a:ext>
                </a:extLst>
              </a:tr>
              <a:tr h="412281">
                <a:tc>
                  <a:txBody>
                    <a:bodyPr/>
                    <a:lstStyle/>
                    <a:p>
                      <a:r>
                        <a:rPr lang="en-GB" dirty="0"/>
                        <a:t>13</a:t>
                      </a:r>
                      <a:r>
                        <a:rPr lang="en-GB" baseline="30000" dirty="0"/>
                        <a:t>th</a:t>
                      </a:r>
                      <a:r>
                        <a:rPr lang="en-GB" dirty="0"/>
                        <a:t> April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Deliver Materials by Train</a:t>
                      </a:r>
                    </a:p>
                  </a:txBody>
                  <a:tcPr/>
                </a:tc>
                <a:extLst>
                  <a:ext uri="{0D108BD9-81ED-4DB2-BD59-A6C34878D82A}">
                    <a16:rowId xmlns:a16="http://schemas.microsoft.com/office/drawing/2014/main" val="1943800446"/>
                  </a:ext>
                </a:extLst>
              </a:tr>
              <a:tr h="412281">
                <a:tc>
                  <a:txBody>
                    <a:bodyPr/>
                    <a:lstStyle/>
                    <a:p>
                      <a:r>
                        <a:rPr lang="en-GB" dirty="0"/>
                        <a:t>20</a:t>
                      </a:r>
                      <a:r>
                        <a:rPr lang="en-GB" baseline="30000" dirty="0"/>
                        <a:t>th</a:t>
                      </a:r>
                      <a:r>
                        <a:rPr lang="en-GB" dirty="0"/>
                        <a:t> April</a:t>
                      </a:r>
                    </a:p>
                  </a:txBody>
                  <a:tcPr/>
                </a:tc>
                <a:tc>
                  <a:txBody>
                    <a:bodyPr/>
                    <a:lstStyle/>
                    <a:p>
                      <a:r>
                        <a:rPr lang="en-GB" dirty="0"/>
                        <a:t>Install new track connections for the new sidings</a:t>
                      </a:r>
                    </a:p>
                  </a:txBody>
                  <a:tcPr/>
                </a:tc>
                <a:extLst>
                  <a:ext uri="{0D108BD9-81ED-4DB2-BD59-A6C34878D82A}">
                    <a16:rowId xmlns:a16="http://schemas.microsoft.com/office/drawing/2014/main" val="3252070691"/>
                  </a:ext>
                </a:extLst>
              </a:tr>
              <a:tr h="412281">
                <a:tc>
                  <a:txBody>
                    <a:bodyPr/>
                    <a:lstStyle/>
                    <a:p>
                      <a:r>
                        <a:rPr lang="en-GB" dirty="0"/>
                        <a:t>27</a:t>
                      </a:r>
                      <a:r>
                        <a:rPr lang="en-GB" baseline="30000" dirty="0"/>
                        <a:t>th</a:t>
                      </a:r>
                      <a:r>
                        <a:rPr lang="en-GB" dirty="0"/>
                        <a:t> April</a:t>
                      </a:r>
                    </a:p>
                  </a:txBody>
                  <a:tcPr/>
                </a:tc>
                <a:tc>
                  <a:txBody>
                    <a:bodyPr/>
                    <a:lstStyle/>
                    <a:p>
                      <a:r>
                        <a:rPr lang="en-GB" dirty="0"/>
                        <a:t>Tamp 1000 points</a:t>
                      </a:r>
                    </a:p>
                  </a:txBody>
                  <a:tcPr/>
                </a:tc>
                <a:extLst>
                  <a:ext uri="{0D108BD9-81ED-4DB2-BD59-A6C34878D82A}">
                    <a16:rowId xmlns:a16="http://schemas.microsoft.com/office/drawing/2014/main" val="1830508"/>
                  </a:ext>
                </a:extLst>
              </a:tr>
            </a:tbl>
          </a:graphicData>
        </a:graphic>
      </p:graphicFrame>
    </p:spTree>
    <p:extLst>
      <p:ext uri="{BB962C8B-B14F-4D97-AF65-F5344CB8AC3E}">
        <p14:creationId xmlns:p14="http://schemas.microsoft.com/office/powerpoint/2010/main" val="372074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5"/>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D87943-3824-4DF1-B8AD-9A54803D0CFF}"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2292" name="Slide Number Placeholder 6"/>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2CE5FF-AE89-43D5-98B1-25BB1973ACB7}"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2293" name="Rectangle 2"/>
          <p:cNvSpPr>
            <a:spLocks noGrp="1" noChangeArrowheads="1"/>
          </p:cNvSpPr>
          <p:nvPr>
            <p:ph type="title"/>
          </p:nvPr>
        </p:nvSpPr>
        <p:spPr>
          <a:xfrm>
            <a:off x="539552" y="111608"/>
            <a:ext cx="7269163" cy="431800"/>
          </a:xfrm>
        </p:spPr>
        <p:txBody>
          <a:bodyPr/>
          <a:lstStyle/>
          <a:p>
            <a:pPr eaLnBrk="1" hangingPunct="1"/>
            <a:r>
              <a:rPr lang="en-GB" altLang="en-US" i="0" dirty="0"/>
              <a:t>Overnight &amp; Weekend works</a:t>
            </a:r>
          </a:p>
        </p:txBody>
      </p:sp>
      <p:graphicFrame>
        <p:nvGraphicFramePr>
          <p:cNvPr id="3" name="Table 2">
            <a:extLst>
              <a:ext uri="{FF2B5EF4-FFF2-40B4-BE49-F238E27FC236}">
                <a16:creationId xmlns:a16="http://schemas.microsoft.com/office/drawing/2014/main" id="{B40CF4C3-5B41-471F-85BB-BDFA31D8F4E6}"/>
              </a:ext>
            </a:extLst>
          </p:cNvPr>
          <p:cNvGraphicFramePr>
            <a:graphicFrameLocks noGrp="1"/>
          </p:cNvGraphicFramePr>
          <p:nvPr>
            <p:extLst>
              <p:ext uri="{D42A27DB-BD31-4B8C-83A1-F6EECF244321}">
                <p14:modId xmlns:p14="http://schemas.microsoft.com/office/powerpoint/2010/main" val="530251715"/>
              </p:ext>
            </p:extLst>
          </p:nvPr>
        </p:nvGraphicFramePr>
        <p:xfrm>
          <a:off x="314362" y="836712"/>
          <a:ext cx="7485187" cy="5069780"/>
        </p:xfrm>
        <a:graphic>
          <a:graphicData uri="http://schemas.openxmlformats.org/drawingml/2006/table">
            <a:tbl>
              <a:tblPr firstRow="1" firstCol="1" bandRow="1">
                <a:tableStyleId>{5C22544A-7EE6-4342-B048-85BDC9FD1C3A}</a:tableStyleId>
              </a:tblPr>
              <a:tblGrid>
                <a:gridCol w="3960440">
                  <a:extLst>
                    <a:ext uri="{9D8B030D-6E8A-4147-A177-3AD203B41FA5}">
                      <a16:colId xmlns:a16="http://schemas.microsoft.com/office/drawing/2014/main" val="2411768897"/>
                    </a:ext>
                  </a:extLst>
                </a:gridCol>
                <a:gridCol w="3524747">
                  <a:extLst>
                    <a:ext uri="{9D8B030D-6E8A-4147-A177-3AD203B41FA5}">
                      <a16:colId xmlns:a16="http://schemas.microsoft.com/office/drawing/2014/main" val="3255656647"/>
                    </a:ext>
                  </a:extLst>
                </a:gridCol>
              </a:tblGrid>
              <a:tr h="288032">
                <a:tc>
                  <a:txBody>
                    <a:bodyPr/>
                    <a:lstStyle/>
                    <a:p>
                      <a:pPr>
                        <a:lnSpc>
                          <a:spcPct val="115000"/>
                        </a:lnSpc>
                        <a:spcAft>
                          <a:spcPts val="0"/>
                        </a:spcAft>
                      </a:pPr>
                      <a:r>
                        <a:rPr lang="en-GB" sz="1100" u="sng">
                          <a:effectLst/>
                        </a:rPr>
                        <a:t>Date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u="sng">
                          <a:effectLst/>
                        </a:rPr>
                        <a:t>Time of works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1757566"/>
                  </a:ext>
                </a:extLst>
              </a:tr>
              <a:tr h="229989">
                <a:tc>
                  <a:txBody>
                    <a:bodyPr/>
                    <a:lstStyle/>
                    <a:p>
                      <a:pPr>
                        <a:lnSpc>
                          <a:spcPct val="115000"/>
                        </a:lnSpc>
                        <a:spcAft>
                          <a:spcPts val="0"/>
                        </a:spcAft>
                      </a:pPr>
                      <a:r>
                        <a:rPr lang="en-GB" sz="1100" dirty="0">
                          <a:effectLst/>
                        </a:rPr>
                        <a:t>Sat 16</a:t>
                      </a:r>
                      <a:r>
                        <a:rPr lang="en-GB" sz="1100" baseline="30000" dirty="0">
                          <a:effectLst/>
                        </a:rPr>
                        <a:t>th</a:t>
                      </a:r>
                      <a:r>
                        <a:rPr lang="en-GB" sz="1100" dirty="0">
                          <a:effectLst/>
                        </a:rPr>
                        <a:t> to Sun 17</a:t>
                      </a:r>
                      <a:r>
                        <a:rPr lang="en-GB" sz="1100" baseline="30000" dirty="0">
                          <a:effectLst/>
                        </a:rPr>
                        <a:t>th</a:t>
                      </a:r>
                      <a:r>
                        <a:rPr lang="en-GB" sz="1100" dirty="0">
                          <a:effectLst/>
                        </a:rPr>
                        <a:t> Feb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solidFill>
                            <a:schemeClr val="tx1"/>
                          </a:solidFill>
                          <a:effectLst/>
                        </a:rPr>
                        <a:t>0730 - 2200</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860477012"/>
                  </a:ext>
                </a:extLst>
              </a:tr>
              <a:tr h="274067">
                <a:tc>
                  <a:txBody>
                    <a:bodyPr/>
                    <a:lstStyle/>
                    <a:p>
                      <a:pPr>
                        <a:lnSpc>
                          <a:spcPct val="115000"/>
                        </a:lnSpc>
                        <a:spcAft>
                          <a:spcPts val="0"/>
                        </a:spcAft>
                      </a:pPr>
                      <a:r>
                        <a:rPr lang="en-GB" sz="1100" dirty="0">
                          <a:effectLst/>
                        </a:rPr>
                        <a:t>Sat 23</a:t>
                      </a:r>
                      <a:r>
                        <a:rPr lang="en-GB" sz="1100" baseline="30000" dirty="0">
                          <a:effectLst/>
                        </a:rPr>
                        <a:t>rd</a:t>
                      </a:r>
                      <a:r>
                        <a:rPr lang="en-GB" sz="1100" dirty="0">
                          <a:effectLst/>
                        </a:rPr>
                        <a:t> and Sun 24</a:t>
                      </a:r>
                      <a:r>
                        <a:rPr lang="en-GB" sz="1100" baseline="30000" dirty="0">
                          <a:effectLst/>
                        </a:rPr>
                        <a:t>th</a:t>
                      </a:r>
                      <a:r>
                        <a:rPr lang="en-GB" sz="1100" dirty="0">
                          <a:effectLst/>
                        </a:rPr>
                        <a:t> Feb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09855">
                        <a:lnSpc>
                          <a:spcPct val="115000"/>
                        </a:lnSpc>
                        <a:spcAft>
                          <a:spcPts val="0"/>
                        </a:spcAft>
                      </a:pPr>
                      <a:r>
                        <a:rPr lang="en-GB" sz="1100" dirty="0">
                          <a:effectLst/>
                        </a:rPr>
                        <a:t>0800 – 1700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8229241"/>
                  </a:ext>
                </a:extLst>
              </a:tr>
              <a:tr h="229989">
                <a:tc>
                  <a:txBody>
                    <a:bodyPr/>
                    <a:lstStyle/>
                    <a:p>
                      <a:pPr>
                        <a:lnSpc>
                          <a:spcPct val="115000"/>
                        </a:lnSpc>
                        <a:spcAft>
                          <a:spcPts val="0"/>
                        </a:spcAft>
                      </a:pPr>
                      <a:r>
                        <a:rPr lang="en-GB" sz="1100">
                          <a:effectLst/>
                        </a:rPr>
                        <a:t>Sat 2</a:t>
                      </a:r>
                      <a:r>
                        <a:rPr lang="en-GB" sz="1100" baseline="30000">
                          <a:effectLst/>
                        </a:rPr>
                        <a:t>nd</a:t>
                      </a:r>
                      <a:r>
                        <a:rPr lang="en-GB" sz="1100">
                          <a:effectLst/>
                        </a:rPr>
                        <a:t> and Sun 3</a:t>
                      </a:r>
                      <a:r>
                        <a:rPr lang="en-GB" sz="1100" baseline="30000">
                          <a:effectLst/>
                        </a:rPr>
                        <a:t>rd</a:t>
                      </a:r>
                      <a:r>
                        <a:rPr lang="en-GB" sz="1100">
                          <a:effectLst/>
                        </a:rPr>
                        <a:t> Mar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0800 – 1700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9063262"/>
                  </a:ext>
                </a:extLst>
              </a:tr>
              <a:tr h="229989">
                <a:tc>
                  <a:txBody>
                    <a:bodyPr/>
                    <a:lstStyle/>
                    <a:p>
                      <a:pPr>
                        <a:lnSpc>
                          <a:spcPct val="115000"/>
                        </a:lnSpc>
                        <a:spcAft>
                          <a:spcPts val="0"/>
                        </a:spcAft>
                      </a:pPr>
                      <a:r>
                        <a:rPr lang="en-GB" sz="1100">
                          <a:effectLst/>
                        </a:rPr>
                        <a:t>Mon 4</a:t>
                      </a:r>
                      <a:r>
                        <a:rPr lang="en-GB" sz="1100" baseline="30000">
                          <a:effectLst/>
                        </a:rPr>
                        <a:t>th</a:t>
                      </a:r>
                      <a:r>
                        <a:rPr lang="en-GB" sz="1100">
                          <a:effectLst/>
                        </a:rPr>
                        <a:t> to Tue 5</a:t>
                      </a:r>
                      <a:r>
                        <a:rPr lang="en-GB" sz="1100" baseline="30000">
                          <a:effectLst/>
                        </a:rPr>
                        <a:t>th</a:t>
                      </a:r>
                      <a:r>
                        <a:rPr lang="en-GB" sz="1100">
                          <a:effectLst/>
                        </a:rPr>
                        <a:t> Mar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2320 - 0430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827053858"/>
                  </a:ext>
                </a:extLst>
              </a:tr>
              <a:tr h="229989">
                <a:tc>
                  <a:txBody>
                    <a:bodyPr/>
                    <a:lstStyle/>
                    <a:p>
                      <a:pPr>
                        <a:lnSpc>
                          <a:spcPct val="115000"/>
                        </a:lnSpc>
                        <a:spcAft>
                          <a:spcPts val="0"/>
                        </a:spcAft>
                      </a:pPr>
                      <a:r>
                        <a:rPr lang="en-GB" sz="1100">
                          <a:effectLst/>
                        </a:rPr>
                        <a:t>Tue 5</a:t>
                      </a:r>
                      <a:r>
                        <a:rPr lang="en-GB" sz="1100" baseline="30000">
                          <a:effectLst/>
                        </a:rPr>
                        <a:t>th</a:t>
                      </a:r>
                      <a:r>
                        <a:rPr lang="en-GB" sz="1100">
                          <a:effectLst/>
                        </a:rPr>
                        <a:t> to Weds 6</a:t>
                      </a:r>
                      <a:r>
                        <a:rPr lang="en-GB" sz="1100" baseline="30000">
                          <a:effectLst/>
                        </a:rPr>
                        <a:t>th</a:t>
                      </a:r>
                      <a:r>
                        <a:rPr lang="en-GB" sz="1100">
                          <a:effectLst/>
                        </a:rPr>
                        <a:t> Mar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2320 - 0500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849938953"/>
                  </a:ext>
                </a:extLst>
              </a:tr>
              <a:tr h="229989">
                <a:tc>
                  <a:txBody>
                    <a:bodyPr/>
                    <a:lstStyle/>
                    <a:p>
                      <a:pPr>
                        <a:lnSpc>
                          <a:spcPct val="115000"/>
                        </a:lnSpc>
                        <a:spcAft>
                          <a:spcPts val="0"/>
                        </a:spcAft>
                      </a:pPr>
                      <a:r>
                        <a:rPr lang="en-GB" sz="1100">
                          <a:effectLst/>
                        </a:rPr>
                        <a:t>Wed 6</a:t>
                      </a:r>
                      <a:r>
                        <a:rPr lang="en-GB" sz="1100" baseline="30000">
                          <a:effectLst/>
                        </a:rPr>
                        <a:t>th</a:t>
                      </a:r>
                      <a:r>
                        <a:rPr lang="en-GB" sz="1100">
                          <a:effectLst/>
                        </a:rPr>
                        <a:t> to Thu 7</a:t>
                      </a:r>
                      <a:r>
                        <a:rPr lang="en-GB" sz="1100" baseline="30000">
                          <a:effectLst/>
                        </a:rPr>
                        <a:t>th</a:t>
                      </a:r>
                      <a:r>
                        <a:rPr lang="en-GB" sz="1100">
                          <a:effectLst/>
                        </a:rPr>
                        <a:t> Mar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2320 - 0515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964052114"/>
                  </a:ext>
                </a:extLst>
              </a:tr>
              <a:tr h="229989">
                <a:tc>
                  <a:txBody>
                    <a:bodyPr/>
                    <a:lstStyle/>
                    <a:p>
                      <a:pPr>
                        <a:lnSpc>
                          <a:spcPct val="115000"/>
                        </a:lnSpc>
                        <a:spcAft>
                          <a:spcPts val="0"/>
                        </a:spcAft>
                      </a:pPr>
                      <a:r>
                        <a:rPr lang="en-GB" sz="1100" dirty="0">
                          <a:effectLst/>
                        </a:rPr>
                        <a:t>Thu 7</a:t>
                      </a:r>
                      <a:r>
                        <a:rPr lang="en-GB" sz="1100" baseline="30000" dirty="0">
                          <a:effectLst/>
                        </a:rPr>
                        <a:t>th</a:t>
                      </a:r>
                      <a:r>
                        <a:rPr lang="en-GB" sz="1100" dirty="0">
                          <a:effectLst/>
                        </a:rPr>
                        <a:t> to Fri 8</a:t>
                      </a:r>
                      <a:r>
                        <a:rPr lang="en-GB" sz="1100" baseline="30000" dirty="0">
                          <a:effectLst/>
                        </a:rPr>
                        <a:t>th</a:t>
                      </a:r>
                      <a:r>
                        <a:rPr lang="en-GB" sz="1100" dirty="0">
                          <a:effectLst/>
                        </a:rPr>
                        <a:t> Mar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2320 - 0500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062054031"/>
                  </a:ext>
                </a:extLst>
              </a:tr>
              <a:tr h="229989">
                <a:tc>
                  <a:txBody>
                    <a:bodyPr/>
                    <a:lstStyle/>
                    <a:p>
                      <a:pPr>
                        <a:lnSpc>
                          <a:spcPct val="115000"/>
                        </a:lnSpc>
                        <a:spcAft>
                          <a:spcPts val="0"/>
                        </a:spcAft>
                      </a:pPr>
                      <a:r>
                        <a:rPr lang="en-GB" sz="1100">
                          <a:effectLst/>
                        </a:rPr>
                        <a:t>Sat 9</a:t>
                      </a:r>
                      <a:r>
                        <a:rPr lang="en-GB" sz="1100" baseline="30000">
                          <a:effectLst/>
                        </a:rPr>
                        <a:t>th</a:t>
                      </a:r>
                      <a:r>
                        <a:rPr lang="en-GB" sz="1100">
                          <a:effectLst/>
                        </a:rPr>
                        <a:t> to Sun 10</a:t>
                      </a:r>
                      <a:r>
                        <a:rPr lang="en-GB" sz="1100" baseline="30000">
                          <a:effectLst/>
                        </a:rPr>
                        <a:t>th</a:t>
                      </a:r>
                      <a:r>
                        <a:rPr lang="en-GB" sz="1100">
                          <a:effectLst/>
                        </a:rPr>
                        <a:t> Mar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0730 - 2200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769831574"/>
                  </a:ext>
                </a:extLst>
              </a:tr>
              <a:tr h="229989">
                <a:tc>
                  <a:txBody>
                    <a:bodyPr/>
                    <a:lstStyle/>
                    <a:p>
                      <a:pPr>
                        <a:lnSpc>
                          <a:spcPct val="115000"/>
                        </a:lnSpc>
                        <a:spcAft>
                          <a:spcPts val="0"/>
                        </a:spcAft>
                      </a:pPr>
                      <a:r>
                        <a:rPr lang="en-GB" sz="1100">
                          <a:effectLst/>
                        </a:rPr>
                        <a:t>Mon 11</a:t>
                      </a:r>
                      <a:r>
                        <a:rPr lang="en-GB" sz="1100" baseline="30000">
                          <a:effectLst/>
                        </a:rPr>
                        <a:t>th </a:t>
                      </a:r>
                      <a:r>
                        <a:rPr lang="en-GB" sz="1100">
                          <a:effectLst/>
                        </a:rPr>
                        <a:t>to Fri 15th Mar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2315 - 0500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956645412"/>
                  </a:ext>
                </a:extLst>
              </a:tr>
              <a:tr h="229989">
                <a:tc>
                  <a:txBody>
                    <a:bodyPr/>
                    <a:lstStyle/>
                    <a:p>
                      <a:pPr>
                        <a:lnSpc>
                          <a:spcPct val="115000"/>
                        </a:lnSpc>
                        <a:spcAft>
                          <a:spcPts val="0"/>
                        </a:spcAft>
                      </a:pPr>
                      <a:r>
                        <a:rPr lang="en-GB" sz="1100">
                          <a:effectLst/>
                        </a:rPr>
                        <a:t>Sat 16</a:t>
                      </a:r>
                      <a:r>
                        <a:rPr lang="en-GB" sz="1100" baseline="30000">
                          <a:effectLst/>
                        </a:rPr>
                        <a:t>th</a:t>
                      </a:r>
                      <a:r>
                        <a:rPr lang="en-GB" sz="1100">
                          <a:effectLst/>
                        </a:rPr>
                        <a:t> and Sun 17</a:t>
                      </a:r>
                      <a:r>
                        <a:rPr lang="en-GB" sz="1100" baseline="30000">
                          <a:effectLst/>
                        </a:rPr>
                        <a:t>th</a:t>
                      </a:r>
                      <a:r>
                        <a:rPr lang="en-GB" sz="1100">
                          <a:effectLst/>
                        </a:rPr>
                        <a:t> Mar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0800 – 1700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149801"/>
                  </a:ext>
                </a:extLst>
              </a:tr>
              <a:tr h="0">
                <a:tc>
                  <a:txBody>
                    <a:bodyPr/>
                    <a:lstStyle/>
                    <a:p>
                      <a:pPr>
                        <a:lnSpc>
                          <a:spcPct val="115000"/>
                        </a:lnSpc>
                        <a:spcAft>
                          <a:spcPts val="0"/>
                        </a:spcAft>
                      </a:pPr>
                      <a:r>
                        <a:rPr lang="en-GB" sz="1100">
                          <a:effectLst/>
                        </a:rPr>
                        <a:t>Tue 19</a:t>
                      </a:r>
                      <a:r>
                        <a:rPr lang="en-GB" sz="1100" baseline="30000">
                          <a:effectLst/>
                        </a:rPr>
                        <a:t>th</a:t>
                      </a:r>
                      <a:r>
                        <a:rPr lang="en-GB" sz="1100">
                          <a:effectLst/>
                        </a:rPr>
                        <a:t> to Sat 23</a:t>
                      </a:r>
                      <a:r>
                        <a:rPr lang="en-GB" sz="1100" baseline="30000">
                          <a:effectLst/>
                        </a:rPr>
                        <a:t>rd</a:t>
                      </a:r>
                      <a:r>
                        <a:rPr lang="en-GB" sz="1100">
                          <a:effectLst/>
                        </a:rPr>
                        <a:t> Mar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2300 - 0530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85233144"/>
                  </a:ext>
                </a:extLst>
              </a:tr>
              <a:tr h="229989">
                <a:tc>
                  <a:txBody>
                    <a:bodyPr/>
                    <a:lstStyle/>
                    <a:p>
                      <a:pPr>
                        <a:lnSpc>
                          <a:spcPct val="115000"/>
                        </a:lnSpc>
                        <a:spcAft>
                          <a:spcPts val="0"/>
                        </a:spcAft>
                      </a:pPr>
                      <a:r>
                        <a:rPr lang="en-GB" sz="1100">
                          <a:effectLst/>
                        </a:rPr>
                        <a:t>Sat 23</a:t>
                      </a:r>
                      <a:r>
                        <a:rPr lang="en-GB" sz="1100" baseline="30000">
                          <a:effectLst/>
                        </a:rPr>
                        <a:t>rd</a:t>
                      </a:r>
                      <a:r>
                        <a:rPr lang="en-GB" sz="1100">
                          <a:effectLst/>
                        </a:rPr>
                        <a:t> to Sun 24</a:t>
                      </a:r>
                      <a:r>
                        <a:rPr lang="en-GB" sz="1100" baseline="30000">
                          <a:effectLst/>
                        </a:rPr>
                        <a:t>th</a:t>
                      </a:r>
                      <a:r>
                        <a:rPr lang="en-GB" sz="1100">
                          <a:effectLst/>
                        </a:rPr>
                        <a:t> Mar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2300 - 1800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514714750"/>
                  </a:ext>
                </a:extLst>
              </a:tr>
              <a:tr h="212296">
                <a:tc>
                  <a:txBody>
                    <a:bodyPr/>
                    <a:lstStyle/>
                    <a:p>
                      <a:pPr>
                        <a:lnSpc>
                          <a:spcPct val="115000"/>
                        </a:lnSpc>
                        <a:spcAft>
                          <a:spcPts val="0"/>
                        </a:spcAft>
                      </a:pPr>
                      <a:r>
                        <a:rPr lang="en-GB" sz="1100">
                          <a:effectLst/>
                        </a:rPr>
                        <a:t>Sat 30</a:t>
                      </a:r>
                      <a:r>
                        <a:rPr lang="en-GB" sz="1100" baseline="30000">
                          <a:effectLst/>
                        </a:rPr>
                        <a:t>th</a:t>
                      </a:r>
                      <a:r>
                        <a:rPr lang="en-GB" sz="1100">
                          <a:effectLst/>
                        </a:rPr>
                        <a:t> Mar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0800 – 1700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1880086"/>
                  </a:ext>
                </a:extLst>
              </a:tr>
              <a:tr h="57679">
                <a:tc>
                  <a:txBody>
                    <a:bodyPr/>
                    <a:lstStyle/>
                    <a:p>
                      <a:pPr>
                        <a:lnSpc>
                          <a:spcPct val="115000"/>
                        </a:lnSpc>
                        <a:spcAft>
                          <a:spcPts val="0"/>
                        </a:spcAft>
                      </a:pPr>
                      <a:r>
                        <a:rPr lang="en-GB" sz="1100">
                          <a:effectLst/>
                        </a:rPr>
                        <a:t>Sun 31</a:t>
                      </a:r>
                      <a:r>
                        <a:rPr lang="en-GB" sz="1100" baseline="30000">
                          <a:effectLst/>
                        </a:rPr>
                        <a:t>st</a:t>
                      </a:r>
                      <a:r>
                        <a:rPr lang="en-GB" sz="1100">
                          <a:effectLst/>
                        </a:rPr>
                        <a:t> Mar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0300 - 1700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80832460"/>
                  </a:ext>
                </a:extLst>
              </a:tr>
              <a:tr h="229989">
                <a:tc>
                  <a:txBody>
                    <a:bodyPr/>
                    <a:lstStyle/>
                    <a:p>
                      <a:pPr>
                        <a:lnSpc>
                          <a:spcPct val="115000"/>
                        </a:lnSpc>
                        <a:spcAft>
                          <a:spcPts val="0"/>
                        </a:spcAft>
                      </a:pPr>
                      <a:r>
                        <a:rPr lang="en-GB" sz="1100">
                          <a:effectLst/>
                        </a:rPr>
                        <a:t>Sat 6</a:t>
                      </a:r>
                      <a:r>
                        <a:rPr lang="en-GB" sz="1100" baseline="30000">
                          <a:effectLst/>
                        </a:rPr>
                        <a:t>th</a:t>
                      </a:r>
                      <a:r>
                        <a:rPr lang="en-GB" sz="1100">
                          <a:effectLst/>
                        </a:rPr>
                        <a:t> to Sun 7</a:t>
                      </a:r>
                      <a:r>
                        <a:rPr lang="en-GB" sz="1100" baseline="30000">
                          <a:effectLst/>
                        </a:rPr>
                        <a:t>th</a:t>
                      </a:r>
                      <a:r>
                        <a:rPr lang="en-GB" sz="1100">
                          <a:effectLst/>
                        </a:rPr>
                        <a:t> Apr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0730 - 2200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749484514"/>
                  </a:ext>
                </a:extLst>
              </a:tr>
              <a:tr h="229989">
                <a:tc>
                  <a:txBody>
                    <a:bodyPr/>
                    <a:lstStyle/>
                    <a:p>
                      <a:pPr>
                        <a:lnSpc>
                          <a:spcPct val="115000"/>
                        </a:lnSpc>
                        <a:spcAft>
                          <a:spcPts val="0"/>
                        </a:spcAft>
                      </a:pPr>
                      <a:r>
                        <a:rPr lang="en-GB" sz="1100">
                          <a:effectLst/>
                        </a:rPr>
                        <a:t>Sat 13</a:t>
                      </a:r>
                      <a:r>
                        <a:rPr lang="en-GB" sz="1100" baseline="30000">
                          <a:effectLst/>
                        </a:rPr>
                        <a:t>th</a:t>
                      </a:r>
                      <a:r>
                        <a:rPr lang="en-GB" sz="1100">
                          <a:effectLst/>
                        </a:rPr>
                        <a:t> and Sun 14</a:t>
                      </a:r>
                      <a:r>
                        <a:rPr lang="en-GB" sz="1100" baseline="30000">
                          <a:effectLst/>
                        </a:rPr>
                        <a:t>th</a:t>
                      </a:r>
                      <a:r>
                        <a:rPr lang="en-GB" sz="1100">
                          <a:effectLst/>
                        </a:rPr>
                        <a:t> Apr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0800 – 1700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1907025"/>
                  </a:ext>
                </a:extLst>
              </a:tr>
              <a:tr h="229989">
                <a:tc>
                  <a:txBody>
                    <a:bodyPr/>
                    <a:lstStyle/>
                    <a:p>
                      <a:pPr>
                        <a:lnSpc>
                          <a:spcPct val="115000"/>
                        </a:lnSpc>
                        <a:spcAft>
                          <a:spcPts val="0"/>
                        </a:spcAft>
                      </a:pPr>
                      <a:r>
                        <a:rPr lang="en-GB" sz="1100">
                          <a:effectLst/>
                        </a:rPr>
                        <a:t>Tue 16</a:t>
                      </a:r>
                      <a:r>
                        <a:rPr lang="en-GB" sz="1100" baseline="30000">
                          <a:effectLst/>
                        </a:rPr>
                        <a:t>th</a:t>
                      </a:r>
                      <a:r>
                        <a:rPr lang="en-GB" sz="1100">
                          <a:effectLst/>
                        </a:rPr>
                        <a:t> to Wed 17</a:t>
                      </a:r>
                      <a:r>
                        <a:rPr lang="en-GB" sz="1100" baseline="30000">
                          <a:effectLst/>
                        </a:rPr>
                        <a:t>th</a:t>
                      </a:r>
                      <a:r>
                        <a:rPr lang="en-GB" sz="1100">
                          <a:effectLst/>
                        </a:rPr>
                        <a:t> Apr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2320 - 0500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87487164"/>
                  </a:ext>
                </a:extLst>
              </a:tr>
              <a:tr h="229989">
                <a:tc>
                  <a:txBody>
                    <a:bodyPr/>
                    <a:lstStyle/>
                    <a:p>
                      <a:pPr>
                        <a:lnSpc>
                          <a:spcPct val="115000"/>
                        </a:lnSpc>
                        <a:spcAft>
                          <a:spcPts val="0"/>
                        </a:spcAft>
                      </a:pPr>
                      <a:r>
                        <a:rPr lang="en-GB" sz="1100">
                          <a:effectLst/>
                        </a:rPr>
                        <a:t>Wed 17</a:t>
                      </a:r>
                      <a:r>
                        <a:rPr lang="en-GB" sz="1100" baseline="30000">
                          <a:effectLst/>
                        </a:rPr>
                        <a:t>th</a:t>
                      </a:r>
                      <a:r>
                        <a:rPr lang="en-GB" sz="1100">
                          <a:effectLst/>
                        </a:rPr>
                        <a:t> to Thu 18</a:t>
                      </a:r>
                      <a:r>
                        <a:rPr lang="en-GB" sz="1100" baseline="30000">
                          <a:effectLst/>
                        </a:rPr>
                        <a:t>th</a:t>
                      </a:r>
                      <a:r>
                        <a:rPr lang="en-GB" sz="1100">
                          <a:effectLst/>
                        </a:rPr>
                        <a:t> Apr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2320 - 0515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4102915951"/>
                  </a:ext>
                </a:extLst>
              </a:tr>
              <a:tr h="229989">
                <a:tc>
                  <a:txBody>
                    <a:bodyPr/>
                    <a:lstStyle/>
                    <a:p>
                      <a:pPr>
                        <a:lnSpc>
                          <a:spcPct val="115000"/>
                        </a:lnSpc>
                        <a:spcAft>
                          <a:spcPts val="0"/>
                        </a:spcAft>
                      </a:pPr>
                      <a:r>
                        <a:rPr lang="en-GB" sz="1100">
                          <a:effectLst/>
                        </a:rPr>
                        <a:t>Thu 18</a:t>
                      </a:r>
                      <a:r>
                        <a:rPr lang="en-GB" sz="1100" baseline="30000">
                          <a:effectLst/>
                        </a:rPr>
                        <a:t>th</a:t>
                      </a:r>
                      <a:r>
                        <a:rPr lang="en-GB" sz="1100">
                          <a:effectLst/>
                        </a:rPr>
                        <a:t> to Fri 19</a:t>
                      </a:r>
                      <a:r>
                        <a:rPr lang="en-GB" sz="1100" baseline="30000">
                          <a:effectLst/>
                        </a:rPr>
                        <a:t>th</a:t>
                      </a:r>
                      <a:r>
                        <a:rPr lang="en-GB" sz="1100">
                          <a:effectLst/>
                        </a:rPr>
                        <a:t> Apr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2320 - 0545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167886077"/>
                  </a:ext>
                </a:extLst>
              </a:tr>
              <a:tr h="229989">
                <a:tc>
                  <a:txBody>
                    <a:bodyPr/>
                    <a:lstStyle/>
                    <a:p>
                      <a:pPr>
                        <a:lnSpc>
                          <a:spcPct val="115000"/>
                        </a:lnSpc>
                        <a:spcAft>
                          <a:spcPts val="0"/>
                        </a:spcAft>
                      </a:pPr>
                      <a:r>
                        <a:rPr lang="en-GB" sz="1100">
                          <a:effectLst/>
                        </a:rPr>
                        <a:t>Sat 20</a:t>
                      </a:r>
                      <a:r>
                        <a:rPr lang="en-GB" sz="1100" baseline="30000">
                          <a:effectLst/>
                        </a:rPr>
                        <a:t>th</a:t>
                      </a:r>
                      <a:r>
                        <a:rPr lang="en-GB" sz="1100">
                          <a:effectLst/>
                        </a:rPr>
                        <a:t> and Sun 21</a:t>
                      </a:r>
                      <a:r>
                        <a:rPr lang="en-GB" sz="1100" baseline="30000">
                          <a:effectLst/>
                        </a:rPr>
                        <a:t>st</a:t>
                      </a:r>
                      <a:r>
                        <a:rPr lang="en-GB" sz="1100">
                          <a:effectLst/>
                        </a:rPr>
                        <a:t> Apr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0800 – 1700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3796470"/>
                  </a:ext>
                </a:extLst>
              </a:tr>
              <a:tr h="229989">
                <a:tc>
                  <a:txBody>
                    <a:bodyPr/>
                    <a:lstStyle/>
                    <a:p>
                      <a:pPr>
                        <a:lnSpc>
                          <a:spcPct val="115000"/>
                        </a:lnSpc>
                        <a:spcAft>
                          <a:spcPts val="0"/>
                        </a:spcAft>
                      </a:pPr>
                      <a:r>
                        <a:rPr lang="en-GB" sz="1100">
                          <a:effectLst/>
                        </a:rPr>
                        <a:t>Mon 22</a:t>
                      </a:r>
                      <a:r>
                        <a:rPr lang="en-GB" sz="1100" baseline="30000">
                          <a:effectLst/>
                        </a:rPr>
                        <a:t>nd</a:t>
                      </a:r>
                      <a:r>
                        <a:rPr lang="en-GB" sz="1100">
                          <a:effectLst/>
                        </a:rPr>
                        <a:t> to Sat 27</a:t>
                      </a:r>
                      <a:r>
                        <a:rPr lang="en-GB" sz="1100" baseline="30000">
                          <a:effectLst/>
                        </a:rPr>
                        <a:t>th</a:t>
                      </a:r>
                      <a:r>
                        <a:rPr lang="en-GB" sz="1100">
                          <a:effectLst/>
                        </a:rPr>
                        <a:t> Apr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2330 - 0545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928774573"/>
                  </a:ext>
                </a:extLst>
              </a:tr>
            </a:tbl>
          </a:graphicData>
        </a:graphic>
      </p:graphicFrame>
      <p:sp>
        <p:nvSpPr>
          <p:cNvPr id="6" name="TextBox 5">
            <a:extLst>
              <a:ext uri="{FF2B5EF4-FFF2-40B4-BE49-F238E27FC236}">
                <a16:creationId xmlns:a16="http://schemas.microsoft.com/office/drawing/2014/main" id="{C70BD1F8-E097-4CD9-B409-4AA2DDC8F4E1}"/>
              </a:ext>
            </a:extLst>
          </p:cNvPr>
          <p:cNvSpPr txBox="1"/>
          <p:nvPr/>
        </p:nvSpPr>
        <p:spPr>
          <a:xfrm>
            <a:off x="4211960" y="6044226"/>
            <a:ext cx="2880320"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54B6B"/>
                </a:solidFill>
                <a:effectLst/>
                <a:uLnTx/>
                <a:uFillTx/>
                <a:latin typeface="Arial" charset="0"/>
                <a:ea typeface="+mn-ea"/>
                <a:cs typeface="+mn-cs"/>
              </a:rPr>
              <a:t>*Orange highlighted works are Night time</a:t>
            </a:r>
          </a:p>
        </p:txBody>
      </p:sp>
    </p:spTree>
    <p:extLst>
      <p:ext uri="{BB962C8B-B14F-4D97-AF65-F5344CB8AC3E}">
        <p14:creationId xmlns:p14="http://schemas.microsoft.com/office/powerpoint/2010/main" val="249236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5"/>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F401B3-C192-4084-A39C-6A25812C701F}"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3316" name="Slide Number Placeholder 6"/>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0FC269-27C1-4C96-9B29-2538107DCDAD}"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7" name="Title 6">
            <a:extLst>
              <a:ext uri="{FF2B5EF4-FFF2-40B4-BE49-F238E27FC236}">
                <a16:creationId xmlns:a16="http://schemas.microsoft.com/office/drawing/2014/main" id="{B9370D76-A157-45DC-9E5C-EA620112F762}"/>
              </a:ext>
            </a:extLst>
          </p:cNvPr>
          <p:cNvSpPr>
            <a:spLocks noGrp="1"/>
          </p:cNvSpPr>
          <p:nvPr>
            <p:ph type="title"/>
          </p:nvPr>
        </p:nvSpPr>
        <p:spPr>
          <a:xfrm>
            <a:off x="467544" y="129297"/>
            <a:ext cx="7269163" cy="431800"/>
          </a:xfrm>
        </p:spPr>
        <p:txBody>
          <a:bodyPr/>
          <a:lstStyle/>
          <a:p>
            <a:r>
              <a:rPr lang="en-GB" dirty="0"/>
              <a:t>Activities that may impact residents</a:t>
            </a:r>
          </a:p>
        </p:txBody>
      </p:sp>
      <p:pic>
        <p:nvPicPr>
          <p:cNvPr id="8" name="Picture 7">
            <a:extLst>
              <a:ext uri="{FF2B5EF4-FFF2-40B4-BE49-F238E27FC236}">
                <a16:creationId xmlns:a16="http://schemas.microsoft.com/office/drawing/2014/main" id="{FB409969-D3F1-49ED-858F-16D879F5633D}"/>
              </a:ext>
            </a:extLst>
          </p:cNvPr>
          <p:cNvPicPr>
            <a:picLocks noChangeAspect="1"/>
          </p:cNvPicPr>
          <p:nvPr/>
        </p:nvPicPr>
        <p:blipFill>
          <a:blip r:embed="rId2"/>
          <a:stretch>
            <a:fillRect/>
          </a:stretch>
        </p:blipFill>
        <p:spPr>
          <a:xfrm>
            <a:off x="0" y="1164126"/>
            <a:ext cx="9144000" cy="2979910"/>
          </a:xfrm>
          <a:prstGeom prst="rect">
            <a:avLst/>
          </a:prstGeom>
        </p:spPr>
      </p:pic>
      <p:sp>
        <p:nvSpPr>
          <p:cNvPr id="9" name="TextBox 8">
            <a:extLst>
              <a:ext uri="{FF2B5EF4-FFF2-40B4-BE49-F238E27FC236}">
                <a16:creationId xmlns:a16="http://schemas.microsoft.com/office/drawing/2014/main" id="{2A69463A-74DD-49EB-A9EA-C4456EF530BE}"/>
              </a:ext>
            </a:extLst>
          </p:cNvPr>
          <p:cNvSpPr txBox="1"/>
          <p:nvPr/>
        </p:nvSpPr>
        <p:spPr>
          <a:xfrm>
            <a:off x="683568" y="4636538"/>
            <a:ext cx="6336704" cy="1631216"/>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54B6B"/>
                </a:solidFill>
                <a:effectLst/>
                <a:uLnTx/>
                <a:uFillTx/>
                <a:latin typeface="Arial" charset="0"/>
                <a:ea typeface="+mn-ea"/>
                <a:cs typeface="+mn-cs"/>
              </a:rPr>
              <a:t>Piling work</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54B6B"/>
                </a:solidFill>
                <a:effectLst/>
                <a:uLnTx/>
                <a:uFillTx/>
                <a:latin typeface="Arial" charset="0"/>
                <a:ea typeface="+mn-ea"/>
                <a:cs typeface="+mn-cs"/>
              </a:rPr>
              <a:t>Night time construction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54B6B"/>
                </a:solidFill>
                <a:effectLst/>
                <a:uLnTx/>
                <a:uFillTx/>
                <a:latin typeface="Arial" charset="0"/>
                <a:ea typeface="+mn-ea"/>
                <a:cs typeface="+mn-cs"/>
              </a:rPr>
              <a:t>Site lighting</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54B6B"/>
                </a:solidFill>
                <a:effectLst/>
                <a:uLnTx/>
                <a:uFillTx/>
                <a:latin typeface="Arial" charset="0"/>
                <a:ea typeface="+mn-ea"/>
                <a:cs typeface="+mn-cs"/>
              </a:rPr>
              <a:t>Night time deliveries via train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54B6B"/>
                </a:solidFill>
                <a:effectLst/>
                <a:uLnTx/>
                <a:uFillTx/>
                <a:latin typeface="Arial" charset="0"/>
                <a:ea typeface="+mn-ea"/>
                <a:cs typeface="+mn-cs"/>
              </a:rPr>
              <a:t>Increased vehicular access via Brent Terrace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5"/>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D87943-3824-4DF1-B8AD-9A54803D0CFF}"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2292" name="Slide Number Placeholder 6"/>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2CE5FF-AE89-43D5-98B1-25BB1973ACB7}"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2293" name="Rectangle 2"/>
          <p:cNvSpPr>
            <a:spLocks noGrp="1" noChangeArrowheads="1"/>
          </p:cNvSpPr>
          <p:nvPr>
            <p:ph type="title"/>
          </p:nvPr>
        </p:nvSpPr>
        <p:spPr>
          <a:xfrm>
            <a:off x="539552" y="111608"/>
            <a:ext cx="7269163" cy="431800"/>
          </a:xfrm>
        </p:spPr>
        <p:txBody>
          <a:bodyPr/>
          <a:lstStyle/>
          <a:p>
            <a:pPr eaLnBrk="1" hangingPunct="1"/>
            <a:r>
              <a:rPr lang="en-GB" altLang="en-US" i="0" dirty="0"/>
              <a:t>Brent Terrace access gate</a:t>
            </a:r>
          </a:p>
        </p:txBody>
      </p:sp>
      <p:pic>
        <p:nvPicPr>
          <p:cNvPr id="2" name="Picture 1">
            <a:extLst>
              <a:ext uri="{FF2B5EF4-FFF2-40B4-BE49-F238E27FC236}">
                <a16:creationId xmlns:a16="http://schemas.microsoft.com/office/drawing/2014/main" id="{5CB80BDA-4AD3-473D-9060-D4A5C4B464BE}"/>
              </a:ext>
            </a:extLst>
          </p:cNvPr>
          <p:cNvPicPr>
            <a:picLocks noChangeAspect="1"/>
          </p:cNvPicPr>
          <p:nvPr/>
        </p:nvPicPr>
        <p:blipFill>
          <a:blip r:embed="rId2"/>
          <a:stretch>
            <a:fillRect/>
          </a:stretch>
        </p:blipFill>
        <p:spPr>
          <a:xfrm>
            <a:off x="102863" y="1143000"/>
            <a:ext cx="4091109" cy="2535448"/>
          </a:xfrm>
          <a:prstGeom prst="rect">
            <a:avLst/>
          </a:prstGeom>
        </p:spPr>
      </p:pic>
      <p:pic>
        <p:nvPicPr>
          <p:cNvPr id="3" name="Picture 2">
            <a:extLst>
              <a:ext uri="{FF2B5EF4-FFF2-40B4-BE49-F238E27FC236}">
                <a16:creationId xmlns:a16="http://schemas.microsoft.com/office/drawing/2014/main" id="{C4E278A8-34EA-416C-8EED-17728A804A8F}"/>
              </a:ext>
            </a:extLst>
          </p:cNvPr>
          <p:cNvPicPr>
            <a:picLocks noChangeAspect="1"/>
          </p:cNvPicPr>
          <p:nvPr/>
        </p:nvPicPr>
        <p:blipFill>
          <a:blip r:embed="rId3"/>
          <a:stretch>
            <a:fillRect/>
          </a:stretch>
        </p:blipFill>
        <p:spPr>
          <a:xfrm>
            <a:off x="4356768" y="1143000"/>
            <a:ext cx="4495138" cy="2535448"/>
          </a:xfrm>
          <a:prstGeom prst="rect">
            <a:avLst/>
          </a:prstGeom>
        </p:spPr>
      </p:pic>
      <p:sp>
        <p:nvSpPr>
          <p:cNvPr id="8" name="TextBox 7">
            <a:extLst>
              <a:ext uri="{FF2B5EF4-FFF2-40B4-BE49-F238E27FC236}">
                <a16:creationId xmlns:a16="http://schemas.microsoft.com/office/drawing/2014/main" id="{5DCDCF38-1F2A-4D4E-8BAF-947449DAC171}"/>
              </a:ext>
            </a:extLst>
          </p:cNvPr>
          <p:cNvSpPr txBox="1"/>
          <p:nvPr/>
        </p:nvSpPr>
        <p:spPr>
          <a:xfrm>
            <a:off x="516117" y="4167894"/>
            <a:ext cx="7038796" cy="224676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54B6B"/>
                </a:solidFill>
                <a:effectLst/>
                <a:uLnTx/>
                <a:uFillTx/>
                <a:latin typeface="Arial" charset="0"/>
                <a:ea typeface="+mn-ea"/>
                <a:cs typeface="+mn-cs"/>
              </a:rPr>
              <a:t>New gate being installed off Brent Terrace to give access to site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54B6B"/>
                </a:solidFill>
                <a:effectLst/>
                <a:uLnTx/>
                <a:uFillTx/>
                <a:latin typeface="Arial" charset="0"/>
                <a:ea typeface="+mn-ea"/>
                <a:cs typeface="+mn-cs"/>
              </a:rPr>
              <a:t>Planned installation/ use for Monday 18</a:t>
            </a:r>
            <a:r>
              <a:rPr kumimoji="0" lang="en-GB" sz="2000" b="0" i="0" u="none" strike="noStrike" kern="1200" cap="none" spc="0" normalizeH="0" baseline="30000" noProof="0" dirty="0">
                <a:ln>
                  <a:noFill/>
                </a:ln>
                <a:solidFill>
                  <a:srgbClr val="054B6B"/>
                </a:solidFill>
                <a:effectLst/>
                <a:uLnTx/>
                <a:uFillTx/>
                <a:latin typeface="Arial" charset="0"/>
                <a:ea typeface="+mn-ea"/>
                <a:cs typeface="+mn-cs"/>
              </a:rPr>
              <a:t>th</a:t>
            </a:r>
            <a:r>
              <a:rPr kumimoji="0" lang="en-GB" sz="2000" b="0" i="0" u="none" strike="noStrike" kern="1200" cap="none" spc="0" normalizeH="0" baseline="0" noProof="0" dirty="0">
                <a:ln>
                  <a:noFill/>
                </a:ln>
                <a:solidFill>
                  <a:srgbClr val="054B6B"/>
                </a:solidFill>
                <a:effectLst/>
                <a:uLnTx/>
                <a:uFillTx/>
                <a:latin typeface="Arial" charset="0"/>
                <a:ea typeface="+mn-ea"/>
                <a:cs typeface="+mn-cs"/>
              </a:rPr>
              <a:t> February</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54B6B"/>
                </a:solidFill>
                <a:effectLst/>
                <a:uLnTx/>
                <a:uFillTx/>
                <a:latin typeface="Arial" charset="0"/>
                <a:ea typeface="+mn-ea"/>
                <a:cs typeface="+mn-cs"/>
              </a:rPr>
              <a:t>Only cars and Vans- No HGVs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54B6B"/>
                </a:solidFill>
                <a:effectLst/>
                <a:uLnTx/>
                <a:uFillTx/>
                <a:latin typeface="Arial" charset="0"/>
                <a:ea typeface="+mn-ea"/>
                <a:cs typeface="+mn-cs"/>
              </a:rPr>
              <a:t>Security guard will be present 24/7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2000" b="0" i="0" u="none" strike="noStrike" kern="1200" cap="none" spc="0" normalizeH="0" baseline="0" noProof="0" dirty="0">
              <a:ln>
                <a:noFill/>
              </a:ln>
              <a:solidFill>
                <a:srgbClr val="054B6B"/>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2000" b="0" i="0" u="none" strike="noStrike" kern="1200" cap="none" spc="0" normalizeH="0" baseline="0" noProof="0" dirty="0">
              <a:ln>
                <a:noFill/>
              </a:ln>
              <a:solidFill>
                <a:srgbClr val="054B6B"/>
              </a:solidFill>
              <a:effectLst/>
              <a:uLnTx/>
              <a:uFillTx/>
              <a:latin typeface="Arial" charset="0"/>
              <a:ea typeface="+mn-ea"/>
              <a:cs typeface="+mn-cs"/>
            </a:endParaRPr>
          </a:p>
        </p:txBody>
      </p:sp>
    </p:spTree>
    <p:extLst>
      <p:ext uri="{BB962C8B-B14F-4D97-AF65-F5344CB8AC3E}">
        <p14:creationId xmlns:p14="http://schemas.microsoft.com/office/powerpoint/2010/main" val="269769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01F5B8-21AF-4CB8-9BAE-D3417719F567}"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536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327620-8C9A-47C9-90E4-97D4F8CBD1FD}"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5365" name="Rectangle 4"/>
          <p:cNvSpPr>
            <a:spLocks noGrp="1" noChangeArrowheads="1"/>
          </p:cNvSpPr>
          <p:nvPr>
            <p:ph type="title"/>
          </p:nvPr>
        </p:nvSpPr>
        <p:spPr>
          <a:xfrm>
            <a:off x="496256" y="119062"/>
            <a:ext cx="7269163" cy="431800"/>
          </a:xfrm>
        </p:spPr>
        <p:txBody>
          <a:bodyPr/>
          <a:lstStyle/>
          <a:p>
            <a:pPr eaLnBrk="1" hangingPunct="1"/>
            <a:r>
              <a:rPr lang="en-GB" altLang="en-US" i="0" dirty="0"/>
              <a:t>Construction Equipment examples</a:t>
            </a:r>
          </a:p>
        </p:txBody>
      </p:sp>
      <p:pic>
        <p:nvPicPr>
          <p:cNvPr id="3" name="Picture 2">
            <a:extLst>
              <a:ext uri="{FF2B5EF4-FFF2-40B4-BE49-F238E27FC236}">
                <a16:creationId xmlns:a16="http://schemas.microsoft.com/office/drawing/2014/main" id="{3ED7B27B-C1C5-4CF1-AD53-D1C866876A88}"/>
              </a:ext>
            </a:extLst>
          </p:cNvPr>
          <p:cNvPicPr>
            <a:picLocks noChangeAspect="1"/>
          </p:cNvPicPr>
          <p:nvPr/>
        </p:nvPicPr>
        <p:blipFill>
          <a:blip r:embed="rId2"/>
          <a:stretch>
            <a:fillRect/>
          </a:stretch>
        </p:blipFill>
        <p:spPr>
          <a:xfrm>
            <a:off x="207158" y="1795118"/>
            <a:ext cx="3497717" cy="3329045"/>
          </a:xfrm>
          <a:prstGeom prst="rect">
            <a:avLst/>
          </a:prstGeom>
        </p:spPr>
      </p:pic>
      <p:pic>
        <p:nvPicPr>
          <p:cNvPr id="4" name="Picture 3">
            <a:extLst>
              <a:ext uri="{FF2B5EF4-FFF2-40B4-BE49-F238E27FC236}">
                <a16:creationId xmlns:a16="http://schemas.microsoft.com/office/drawing/2014/main" id="{8286A931-82F7-4896-90F2-7613121A477C}"/>
              </a:ext>
            </a:extLst>
          </p:cNvPr>
          <p:cNvPicPr>
            <a:picLocks noChangeAspect="1"/>
          </p:cNvPicPr>
          <p:nvPr/>
        </p:nvPicPr>
        <p:blipFill>
          <a:blip r:embed="rId3"/>
          <a:stretch>
            <a:fillRect/>
          </a:stretch>
        </p:blipFill>
        <p:spPr>
          <a:xfrm>
            <a:off x="4040043" y="1126995"/>
            <a:ext cx="4143976" cy="2855748"/>
          </a:xfrm>
          <a:prstGeom prst="rect">
            <a:avLst/>
          </a:prstGeom>
        </p:spPr>
      </p:pic>
      <p:pic>
        <p:nvPicPr>
          <p:cNvPr id="5" name="Picture 4">
            <a:extLst>
              <a:ext uri="{FF2B5EF4-FFF2-40B4-BE49-F238E27FC236}">
                <a16:creationId xmlns:a16="http://schemas.microsoft.com/office/drawing/2014/main" id="{6062DDC2-7218-4864-998E-6C7878BD4BAD}"/>
              </a:ext>
            </a:extLst>
          </p:cNvPr>
          <p:cNvPicPr>
            <a:picLocks noChangeAspect="1"/>
          </p:cNvPicPr>
          <p:nvPr/>
        </p:nvPicPr>
        <p:blipFill>
          <a:blip r:embed="rId4"/>
          <a:stretch>
            <a:fillRect/>
          </a:stretch>
        </p:blipFill>
        <p:spPr>
          <a:xfrm>
            <a:off x="4040043" y="4249746"/>
            <a:ext cx="4211284" cy="1974857"/>
          </a:xfrm>
          <a:prstGeom prst="rect">
            <a:avLst/>
          </a:prstGeom>
        </p:spPr>
      </p:pic>
      <p:sp>
        <p:nvSpPr>
          <p:cNvPr id="6" name="TextBox 5">
            <a:extLst>
              <a:ext uri="{FF2B5EF4-FFF2-40B4-BE49-F238E27FC236}">
                <a16:creationId xmlns:a16="http://schemas.microsoft.com/office/drawing/2014/main" id="{FE265C2B-CBA2-4F51-8ACC-0CDA5FA7F15E}"/>
              </a:ext>
            </a:extLst>
          </p:cNvPr>
          <p:cNvSpPr txBox="1"/>
          <p:nvPr/>
        </p:nvSpPr>
        <p:spPr>
          <a:xfrm>
            <a:off x="959981" y="1425786"/>
            <a:ext cx="1659429"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Piling</a:t>
            </a:r>
            <a:r>
              <a:rPr kumimoji="0" lang="en-GB" sz="1100" b="0" i="0" u="none" strike="noStrike" kern="1200" cap="none" spc="0" normalizeH="0" baseline="0" noProof="0" dirty="0">
                <a:ln>
                  <a:noFill/>
                </a:ln>
                <a:solidFill>
                  <a:srgbClr val="054B6B"/>
                </a:solidFill>
                <a:effectLst/>
                <a:uLnTx/>
                <a:uFillTx/>
                <a:latin typeface="Arial" charset="0"/>
                <a:ea typeface="+mn-ea"/>
                <a:cs typeface="+mn-cs"/>
              </a:rPr>
              <a:t> </a:t>
            </a:r>
            <a:r>
              <a:rPr kumimoji="0" lang="en-GB" sz="1800" b="0" i="0" u="none" strike="noStrike" kern="1200" cap="none" spc="0" normalizeH="0" baseline="0" noProof="0" dirty="0">
                <a:ln>
                  <a:noFill/>
                </a:ln>
                <a:solidFill>
                  <a:srgbClr val="054B6B"/>
                </a:solidFill>
                <a:effectLst/>
                <a:uLnTx/>
                <a:uFillTx/>
                <a:latin typeface="Arial" charset="0"/>
                <a:ea typeface="+mn-ea"/>
                <a:cs typeface="+mn-cs"/>
              </a:rPr>
              <a:t>machine</a:t>
            </a:r>
            <a:endParaRPr kumimoji="0" lang="en-GB" sz="1100" b="0" i="0" u="none" strike="noStrike" kern="1200" cap="none" spc="0" normalizeH="0" baseline="0" noProof="0" dirty="0">
              <a:ln>
                <a:noFill/>
              </a:ln>
              <a:solidFill>
                <a:srgbClr val="054B6B"/>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F446A1B9-5172-454F-A144-C993731A5675}"/>
              </a:ext>
            </a:extLst>
          </p:cNvPr>
          <p:cNvSpPr txBox="1"/>
          <p:nvPr/>
        </p:nvSpPr>
        <p:spPr>
          <a:xfrm>
            <a:off x="3112545" y="5855271"/>
            <a:ext cx="101829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Tamper </a:t>
            </a:r>
            <a:endParaRPr kumimoji="0" lang="en-GB" sz="1100" b="0" i="0" u="none" strike="noStrike" kern="1200" cap="none" spc="0" normalizeH="0" baseline="0" noProof="0" dirty="0">
              <a:ln>
                <a:noFill/>
              </a:ln>
              <a:solidFill>
                <a:srgbClr val="054B6B"/>
              </a:solidFill>
              <a:effectLst/>
              <a:uLnTx/>
              <a:uFillTx/>
              <a:latin typeface="Arial" charset="0"/>
              <a:ea typeface="+mn-ea"/>
              <a:cs typeface="+mn-cs"/>
            </a:endParaRPr>
          </a:p>
        </p:txBody>
      </p:sp>
      <p:sp>
        <p:nvSpPr>
          <p:cNvPr id="11" name="TextBox 10">
            <a:extLst>
              <a:ext uri="{FF2B5EF4-FFF2-40B4-BE49-F238E27FC236}">
                <a16:creationId xmlns:a16="http://schemas.microsoft.com/office/drawing/2014/main" id="{8A5CE623-5DB5-450A-A98B-90D31CF2067A}"/>
              </a:ext>
            </a:extLst>
          </p:cNvPr>
          <p:cNvSpPr txBox="1"/>
          <p:nvPr/>
        </p:nvSpPr>
        <p:spPr>
          <a:xfrm>
            <a:off x="5315970" y="792048"/>
            <a:ext cx="1454244"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err="1">
                <a:ln>
                  <a:noFill/>
                </a:ln>
                <a:solidFill>
                  <a:srgbClr val="054B6B"/>
                </a:solidFill>
                <a:effectLst/>
                <a:uLnTx/>
                <a:uFillTx/>
                <a:latin typeface="Arial" charset="0"/>
                <a:ea typeface="+mn-ea"/>
                <a:cs typeface="+mn-cs"/>
              </a:rPr>
              <a:t>Kirow</a:t>
            </a:r>
            <a:r>
              <a:rPr kumimoji="0" lang="en-GB" sz="1800" b="0" i="0" u="none" strike="noStrike" kern="1200" cap="none" spc="0" normalizeH="0" baseline="0" noProof="0" dirty="0">
                <a:ln>
                  <a:noFill/>
                </a:ln>
                <a:solidFill>
                  <a:srgbClr val="054B6B"/>
                </a:solidFill>
                <a:effectLst/>
                <a:uLnTx/>
                <a:uFillTx/>
                <a:latin typeface="Arial" charset="0"/>
                <a:ea typeface="+mn-ea"/>
                <a:cs typeface="+mn-cs"/>
              </a:rPr>
              <a:t> Crane</a:t>
            </a:r>
            <a:endParaRPr kumimoji="0" lang="en-GB" sz="1100" b="0" i="0" u="none" strike="noStrike" kern="1200" cap="none" spc="0" normalizeH="0" baseline="0" noProof="0" dirty="0">
              <a:ln>
                <a:noFill/>
              </a:ln>
              <a:solidFill>
                <a:srgbClr val="054B6B"/>
              </a:solidFill>
              <a:effectLst/>
              <a:uLnTx/>
              <a:uFillTx/>
              <a:latin typeface="Arial"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01F5B8-21AF-4CB8-9BAE-D3417719F567}"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536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327620-8C9A-47C9-90E4-97D4F8CBD1FD}"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5365" name="Rectangle 4"/>
          <p:cNvSpPr>
            <a:spLocks noGrp="1" noChangeArrowheads="1"/>
          </p:cNvSpPr>
          <p:nvPr>
            <p:ph type="title"/>
          </p:nvPr>
        </p:nvSpPr>
        <p:spPr>
          <a:xfrm>
            <a:off x="496256" y="119062"/>
            <a:ext cx="7269163" cy="431800"/>
          </a:xfrm>
        </p:spPr>
        <p:txBody>
          <a:bodyPr/>
          <a:lstStyle/>
          <a:p>
            <a:pPr eaLnBrk="1" hangingPunct="1"/>
            <a:r>
              <a:rPr lang="en-GB" altLang="en-US" i="0" dirty="0"/>
              <a:t>Mitigations</a:t>
            </a:r>
          </a:p>
        </p:txBody>
      </p:sp>
      <p:sp>
        <p:nvSpPr>
          <p:cNvPr id="2" name="TextBox 1">
            <a:extLst>
              <a:ext uri="{FF2B5EF4-FFF2-40B4-BE49-F238E27FC236}">
                <a16:creationId xmlns:a16="http://schemas.microsoft.com/office/drawing/2014/main" id="{9BC07850-C549-4A4D-A151-FB102FC2C993}"/>
              </a:ext>
            </a:extLst>
          </p:cNvPr>
          <p:cNvSpPr txBox="1"/>
          <p:nvPr/>
        </p:nvSpPr>
        <p:spPr>
          <a:xfrm>
            <a:off x="472794" y="754127"/>
            <a:ext cx="7704658" cy="563231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srgbClr val="054B6B"/>
                </a:solidFill>
                <a:effectLst/>
                <a:uLnTx/>
                <a:uFillTx/>
                <a:latin typeface="Arial" charset="0"/>
                <a:ea typeface="+mn-ea"/>
                <a:cs typeface="+mn-cs"/>
              </a:rPr>
              <a:t>Noise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Noise screening where practicable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Piling rig to be shrouded to reduce noise levels and noisy equipment to be sited as far from residents as possible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Turning off engines/equipment when not in use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Use of low noise/hybrid equipment where available and practicable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All staff briefed on considerate behaviour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54B6B"/>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srgbClr val="054B6B"/>
                </a:solidFill>
                <a:effectLst/>
                <a:uLnTx/>
                <a:uFillTx/>
                <a:latin typeface="Arial" charset="0"/>
                <a:ea typeface="+mn-ea"/>
                <a:cs typeface="+mn-cs"/>
              </a:rPr>
              <a:t>Lighting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Task specific lighting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Only lighting up wider areas if required for Health &amp; Safety</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Directing lights away from residential properties as much as possible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Use of appropriate lux levels, LED or hydrogen powered lighting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Use of lighting shields on individual tower lights to reduce spillage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54B6B"/>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 </a:t>
            </a:r>
            <a:r>
              <a:rPr kumimoji="0" lang="en-GB" sz="1800" b="1" i="0" u="sng" strike="noStrike" kern="1200" cap="none" spc="0" normalizeH="0" baseline="0" noProof="0" dirty="0">
                <a:ln>
                  <a:noFill/>
                </a:ln>
                <a:solidFill>
                  <a:srgbClr val="054B6B"/>
                </a:solidFill>
                <a:effectLst/>
                <a:uLnTx/>
                <a:uFillTx/>
                <a:latin typeface="Arial" charset="0"/>
                <a:ea typeface="+mn-ea"/>
                <a:cs typeface="+mn-cs"/>
              </a:rPr>
              <a:t>Traffic - Brent Terrace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No HGVs allowed through Brent Terrace,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No parking on Brent Terrace – contractor will monitor and enforce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054B6B"/>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 Amey will be registered under the Considerate Constructors Scheme</a:t>
            </a:r>
            <a:endParaRPr kumimoji="0" lang="en-GB" sz="1050" b="0" i="0" u="none" strike="noStrike" kern="1200" cap="none" spc="0" normalizeH="0" baseline="0" noProof="0" dirty="0">
              <a:ln>
                <a:noFill/>
              </a:ln>
              <a:solidFill>
                <a:srgbClr val="054B6B"/>
              </a:solidFill>
              <a:effectLst/>
              <a:uLnTx/>
              <a:uFillTx/>
              <a:latin typeface="Arial" charset="0"/>
              <a:ea typeface="+mn-ea"/>
              <a:cs typeface="+mn-cs"/>
            </a:endParaRPr>
          </a:p>
        </p:txBody>
      </p:sp>
    </p:spTree>
    <p:extLst>
      <p:ext uri="{BB962C8B-B14F-4D97-AF65-F5344CB8AC3E}">
        <p14:creationId xmlns:p14="http://schemas.microsoft.com/office/powerpoint/2010/main" val="49500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01F5B8-21AF-4CB8-9BAE-D3417719F567}"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536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327620-8C9A-47C9-90E4-97D4F8CBD1FD}"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5365" name="Rectangle 4"/>
          <p:cNvSpPr>
            <a:spLocks noGrp="1" noChangeArrowheads="1"/>
          </p:cNvSpPr>
          <p:nvPr>
            <p:ph type="title"/>
          </p:nvPr>
        </p:nvSpPr>
        <p:spPr>
          <a:xfrm>
            <a:off x="539552" y="111712"/>
            <a:ext cx="7269163" cy="431800"/>
          </a:xfrm>
        </p:spPr>
        <p:txBody>
          <a:bodyPr/>
          <a:lstStyle/>
          <a:p>
            <a:pPr eaLnBrk="1" hangingPunct="1"/>
            <a:r>
              <a:rPr lang="en-GB" altLang="en-US" i="0" dirty="0"/>
              <a:t>How to contact us</a:t>
            </a:r>
          </a:p>
        </p:txBody>
      </p:sp>
      <p:pic>
        <p:nvPicPr>
          <p:cNvPr id="6" name="Picture 5">
            <a:extLst>
              <a:ext uri="{FF2B5EF4-FFF2-40B4-BE49-F238E27FC236}">
                <a16:creationId xmlns:a16="http://schemas.microsoft.com/office/drawing/2014/main" id="{9A0FBC1F-86F6-4A12-9F59-0C307036A618}"/>
              </a:ext>
            </a:extLst>
          </p:cNvPr>
          <p:cNvPicPr>
            <a:picLocks noChangeAspect="1"/>
          </p:cNvPicPr>
          <p:nvPr/>
        </p:nvPicPr>
        <p:blipFill>
          <a:blip r:embed="rId2"/>
          <a:stretch>
            <a:fillRect/>
          </a:stretch>
        </p:blipFill>
        <p:spPr>
          <a:xfrm>
            <a:off x="107504" y="908720"/>
            <a:ext cx="4818501" cy="4867370"/>
          </a:xfrm>
          <a:prstGeom prst="rect">
            <a:avLst/>
          </a:prstGeom>
        </p:spPr>
      </p:pic>
      <p:sp>
        <p:nvSpPr>
          <p:cNvPr id="2" name="TextBox 1">
            <a:extLst>
              <a:ext uri="{FF2B5EF4-FFF2-40B4-BE49-F238E27FC236}">
                <a16:creationId xmlns:a16="http://schemas.microsoft.com/office/drawing/2014/main" id="{42B4006C-EEA3-4CE7-BA17-148B9865F578}"/>
              </a:ext>
            </a:extLst>
          </p:cNvPr>
          <p:cNvSpPr txBox="1"/>
          <p:nvPr/>
        </p:nvSpPr>
        <p:spPr>
          <a:xfrm>
            <a:off x="5292080" y="1133380"/>
            <a:ext cx="3018301" cy="34163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Letter will be received within the next few days for Weekend and night time working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54B6B"/>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54B6B"/>
                </a:solidFill>
                <a:effectLst/>
                <a:uLnTx/>
                <a:uFillTx/>
                <a:latin typeface="Arial" charset="0"/>
                <a:ea typeface="+mn-ea"/>
                <a:cs typeface="+mn-cs"/>
              </a:rPr>
              <a:t>Bi-monthly residents letter – next due for May/June work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54B6B"/>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dirty="0">
                <a:solidFill>
                  <a:srgbClr val="054B6B"/>
                </a:solidFill>
                <a:latin typeface="Arial" charset="0"/>
              </a:rPr>
              <a:t>Community l</a:t>
            </a:r>
            <a:r>
              <a:rPr kumimoji="0" lang="en-GB" sz="1800" b="0" i="0" u="none" strike="noStrike" kern="1200" cap="none" spc="0" normalizeH="0" baseline="0" noProof="0" dirty="0" err="1">
                <a:ln>
                  <a:noFill/>
                </a:ln>
                <a:solidFill>
                  <a:srgbClr val="054B6B"/>
                </a:solidFill>
                <a:effectLst/>
                <a:uLnTx/>
                <a:uFillTx/>
                <a:latin typeface="Arial" charset="0"/>
                <a:ea typeface="+mn-ea"/>
                <a:cs typeface="+mn-cs"/>
              </a:rPr>
              <a:t>iaison</a:t>
            </a:r>
            <a:r>
              <a:rPr lang="en-GB" dirty="0">
                <a:solidFill>
                  <a:srgbClr val="054B6B"/>
                </a:solidFill>
                <a:latin typeface="Arial" charset="0"/>
              </a:rPr>
              <a:t> officer</a:t>
            </a:r>
            <a:r>
              <a:rPr kumimoji="0" lang="en-GB" sz="1800" b="0" i="0" u="none" strike="noStrike" kern="1200" cap="none" spc="0" normalizeH="0" baseline="0" noProof="0" dirty="0">
                <a:ln>
                  <a:noFill/>
                </a:ln>
                <a:solidFill>
                  <a:srgbClr val="054B6B"/>
                </a:solidFill>
                <a:effectLst/>
                <a:uLnTx/>
                <a:uFillTx/>
                <a:latin typeface="Arial" charset="0"/>
                <a:ea typeface="+mn-ea"/>
                <a:cs typeface="+mn-cs"/>
              </a:rPr>
              <a:t> will be appointed shortly and contact details will be informed to residents</a:t>
            </a:r>
          </a:p>
        </p:txBody>
      </p:sp>
    </p:spTree>
    <p:extLst>
      <p:ext uri="{BB962C8B-B14F-4D97-AF65-F5344CB8AC3E}">
        <p14:creationId xmlns:p14="http://schemas.microsoft.com/office/powerpoint/2010/main" val="3435531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6402-09DE-4EB4-91CC-7B1AE3A2FC3D}"/>
              </a:ext>
            </a:extLst>
          </p:cNvPr>
          <p:cNvSpPr>
            <a:spLocks noGrp="1"/>
          </p:cNvSpPr>
          <p:nvPr>
            <p:ph type="title"/>
          </p:nvPr>
        </p:nvSpPr>
        <p:spPr>
          <a:xfrm>
            <a:off x="609600" y="1447800"/>
            <a:ext cx="7924800" cy="2769989"/>
          </a:xfrm>
        </p:spPr>
        <p:txBody>
          <a:bodyPr/>
          <a:lstStyle/>
          <a:p>
            <a:pPr algn="ctr"/>
            <a:r>
              <a:rPr lang="en-GB" sz="3600" dirty="0"/>
              <a:t>Train Staff Accommodation</a:t>
            </a:r>
            <a:br>
              <a:rPr lang="en-GB" sz="3600" dirty="0"/>
            </a:br>
            <a:br>
              <a:rPr lang="en-GB" sz="3600" dirty="0"/>
            </a:br>
            <a:r>
              <a:rPr lang="en-GB" sz="3600" dirty="0"/>
              <a:t>Barry Wims (Re Project </a:t>
            </a:r>
            <a:r>
              <a:rPr lang="en-GB" sz="3600"/>
              <a:t>Sponsor)</a:t>
            </a:r>
            <a:br>
              <a:rPr lang="en-GB" sz="3600"/>
            </a:br>
            <a:br>
              <a:rPr lang="en-GB" sz="3600" dirty="0"/>
            </a:br>
            <a:r>
              <a:rPr lang="en-GB" sz="3600" dirty="0"/>
              <a:t>Jimmy Sexton (Graham Construction Ltd)</a:t>
            </a:r>
          </a:p>
        </p:txBody>
      </p:sp>
    </p:spTree>
    <p:extLst>
      <p:ext uri="{BB962C8B-B14F-4D97-AF65-F5344CB8AC3E}">
        <p14:creationId xmlns:p14="http://schemas.microsoft.com/office/powerpoint/2010/main" val="193252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96950"/>
            <a:ext cx="2859405" cy="63500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238BB9"/>
                </a:solidFill>
              </a:rPr>
              <a:t>Introductions</a:t>
            </a:r>
          </a:p>
        </p:txBody>
      </p:sp>
      <p:sp>
        <p:nvSpPr>
          <p:cNvPr id="3" name="object 3"/>
          <p:cNvSpPr txBox="1"/>
          <p:nvPr/>
        </p:nvSpPr>
        <p:spPr>
          <a:xfrm>
            <a:off x="535940" y="1127775"/>
            <a:ext cx="8455660" cy="5053306"/>
          </a:xfrm>
          <a:prstGeom prst="rect">
            <a:avLst/>
          </a:prstGeom>
        </p:spPr>
        <p:txBody>
          <a:bodyPr vert="horz" wrap="square" lIns="0" tIns="150495" rIns="0" bIns="0" rtlCol="0">
            <a:spAutoFit/>
          </a:bodyPr>
          <a:lstStyle/>
          <a:p>
            <a:pPr marL="12700">
              <a:spcBef>
                <a:spcPts val="1080"/>
              </a:spcBef>
            </a:pPr>
            <a:r>
              <a:rPr lang="en-GB" sz="2400" dirty="0">
                <a:cs typeface="Calibri"/>
              </a:rPr>
              <a:t>Samantha Wadsworth – Programme Director</a:t>
            </a:r>
          </a:p>
          <a:p>
            <a:pPr marL="12700">
              <a:spcBef>
                <a:spcPts val="1080"/>
              </a:spcBef>
            </a:pPr>
            <a:endParaRPr lang="en-GB" sz="2400" dirty="0">
              <a:solidFill>
                <a:schemeClr val="tx2"/>
              </a:solidFill>
              <a:cs typeface="Calibri"/>
            </a:endParaRPr>
          </a:p>
          <a:p>
            <a:pPr marL="12700">
              <a:spcBef>
                <a:spcPts val="1080"/>
              </a:spcBef>
            </a:pPr>
            <a:r>
              <a:rPr lang="en-GB" sz="2400" dirty="0">
                <a:solidFill>
                  <a:schemeClr val="tx2"/>
                </a:solidFill>
                <a:cs typeface="Calibri"/>
              </a:rPr>
              <a:t>Sidings</a:t>
            </a:r>
          </a:p>
          <a:p>
            <a:pPr marL="12700">
              <a:spcBef>
                <a:spcPts val="1080"/>
              </a:spcBef>
            </a:pPr>
            <a:r>
              <a:rPr lang="en-GB" sz="2400" dirty="0" err="1">
                <a:cs typeface="Calibri"/>
              </a:rPr>
              <a:t>Sarb</a:t>
            </a:r>
            <a:r>
              <a:rPr lang="en-GB" sz="2400" dirty="0">
                <a:cs typeface="Calibri"/>
              </a:rPr>
              <a:t> Dhillon – Sidings Project Sponsor (Re Ltd)</a:t>
            </a:r>
          </a:p>
          <a:p>
            <a:pPr marL="12700">
              <a:spcBef>
                <a:spcPts val="1080"/>
              </a:spcBef>
            </a:pPr>
            <a:r>
              <a:rPr lang="en-GB" sz="2400" dirty="0">
                <a:cs typeface="Calibri"/>
              </a:rPr>
              <a:t>Scott Louder - Network Rail senior programme m</a:t>
            </a:r>
            <a:r>
              <a:rPr lang="en-GB" sz="2400" spc="-10" dirty="0">
                <a:cs typeface="Calibri"/>
              </a:rPr>
              <a:t>anager</a:t>
            </a:r>
            <a:endParaRPr lang="en-GB" sz="2400" dirty="0">
              <a:cs typeface="Calibri"/>
            </a:endParaRPr>
          </a:p>
          <a:p>
            <a:pPr marL="12700">
              <a:spcBef>
                <a:spcPts val="1080"/>
              </a:spcBef>
            </a:pPr>
            <a:endParaRPr lang="en-GB" sz="2400" dirty="0">
              <a:solidFill>
                <a:schemeClr val="tx2"/>
              </a:solidFill>
              <a:cs typeface="Calibri"/>
            </a:endParaRPr>
          </a:p>
          <a:p>
            <a:pPr marL="12700">
              <a:spcBef>
                <a:spcPts val="1080"/>
              </a:spcBef>
            </a:pPr>
            <a:r>
              <a:rPr lang="en-GB" sz="2400" dirty="0">
                <a:solidFill>
                  <a:schemeClr val="tx2"/>
                </a:solidFill>
                <a:cs typeface="Calibri"/>
              </a:rPr>
              <a:t>Accommodation Block</a:t>
            </a:r>
          </a:p>
          <a:p>
            <a:pPr marL="12700">
              <a:spcBef>
                <a:spcPts val="1080"/>
              </a:spcBef>
            </a:pPr>
            <a:r>
              <a:rPr lang="en-GB" sz="2400" dirty="0">
                <a:cs typeface="Calibri"/>
              </a:rPr>
              <a:t>Barry Wims – TOC Project Sponsor (Re Ltd)</a:t>
            </a:r>
          </a:p>
          <a:p>
            <a:pPr marL="12700">
              <a:spcBef>
                <a:spcPts val="1080"/>
              </a:spcBef>
            </a:pPr>
            <a:r>
              <a:rPr lang="en-GB" sz="2400" dirty="0">
                <a:cs typeface="Calibri"/>
              </a:rPr>
              <a:t>Jimmy Sexton  - Graham Project Manager</a:t>
            </a:r>
          </a:p>
          <a:p>
            <a:pPr marL="12700">
              <a:lnSpc>
                <a:spcPct val="100000"/>
              </a:lnSpc>
              <a:spcBef>
                <a:spcPts val="1080"/>
              </a:spcBef>
            </a:pPr>
            <a:endParaRPr sz="20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179F84-FB6E-499B-814D-C990EBDB1B8C}"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F32109-7BE5-4098-8320-7DA8E0C32D8F}"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9221" name="Rectangle 2"/>
          <p:cNvSpPr>
            <a:spLocks noGrp="1" noChangeArrowheads="1"/>
          </p:cNvSpPr>
          <p:nvPr>
            <p:ph type="ctrTitle"/>
          </p:nvPr>
        </p:nvSpPr>
        <p:spPr>
          <a:xfrm>
            <a:off x="570964" y="457200"/>
            <a:ext cx="7269163" cy="1042988"/>
          </a:xfrm>
        </p:spPr>
        <p:txBody>
          <a:bodyPr/>
          <a:lstStyle/>
          <a:p>
            <a:pPr eaLnBrk="1" hangingPunct="1"/>
            <a:r>
              <a:rPr lang="en-GB" altLang="en-US" i="0" dirty="0"/>
              <a:t>Brent Cross Thameslink Project</a:t>
            </a:r>
          </a:p>
        </p:txBody>
      </p:sp>
      <p:sp>
        <p:nvSpPr>
          <p:cNvPr id="9222" name="Rectangle 3"/>
          <p:cNvSpPr>
            <a:spLocks noGrp="1" noChangeArrowheads="1"/>
          </p:cNvSpPr>
          <p:nvPr>
            <p:ph type="subTitle" idx="1"/>
          </p:nvPr>
        </p:nvSpPr>
        <p:spPr>
          <a:xfrm>
            <a:off x="570963" y="1081236"/>
            <a:ext cx="7269163" cy="1292662"/>
          </a:xfrm>
        </p:spPr>
        <p:txBody>
          <a:bodyPr/>
          <a:lstStyle/>
          <a:p>
            <a:pPr eaLnBrk="1" hangingPunct="1"/>
            <a:endParaRPr lang="en-GB" altLang="en-US" b="1" dirty="0"/>
          </a:p>
          <a:p>
            <a:pPr eaLnBrk="1" hangingPunct="1"/>
            <a:r>
              <a:rPr lang="en-GB" altLang="en-US" b="1" dirty="0"/>
              <a:t>TOC Compound Overview</a:t>
            </a:r>
          </a:p>
          <a:p>
            <a:pPr eaLnBrk="1" hangingPunct="1"/>
            <a:endParaRPr lang="en-GB" altLang="en-US" b="1" dirty="0"/>
          </a:p>
        </p:txBody>
      </p:sp>
      <p:pic>
        <p:nvPicPr>
          <p:cNvPr id="10" name="Picture 9">
            <a:extLst>
              <a:ext uri="{FF2B5EF4-FFF2-40B4-BE49-F238E27FC236}">
                <a16:creationId xmlns:a16="http://schemas.microsoft.com/office/drawing/2014/main" id="{0CF38132-97A7-4BFC-A65D-72943E2F8207}"/>
              </a:ext>
            </a:extLst>
          </p:cNvPr>
          <p:cNvPicPr>
            <a:picLocks noChangeAspect="1"/>
          </p:cNvPicPr>
          <p:nvPr/>
        </p:nvPicPr>
        <p:blipFill>
          <a:blip r:embed="rId2"/>
          <a:stretch>
            <a:fillRect/>
          </a:stretch>
        </p:blipFill>
        <p:spPr>
          <a:xfrm>
            <a:off x="838200" y="1971668"/>
            <a:ext cx="7269163" cy="3626002"/>
          </a:xfrm>
          <a:prstGeom prst="rect">
            <a:avLst/>
          </a:prstGeom>
        </p:spPr>
      </p:pic>
    </p:spTree>
    <p:extLst>
      <p:ext uri="{BB962C8B-B14F-4D97-AF65-F5344CB8AC3E}">
        <p14:creationId xmlns:p14="http://schemas.microsoft.com/office/powerpoint/2010/main" val="878398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179F84-FB6E-499B-814D-C990EBDB1B8C}"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F32109-7BE5-4098-8320-7DA8E0C32D8F}"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9221" name="Rectangle 2"/>
          <p:cNvSpPr>
            <a:spLocks noGrp="1" noChangeArrowheads="1"/>
          </p:cNvSpPr>
          <p:nvPr>
            <p:ph type="ctrTitle"/>
          </p:nvPr>
        </p:nvSpPr>
        <p:spPr>
          <a:xfrm>
            <a:off x="570964" y="457200"/>
            <a:ext cx="7269163" cy="1042988"/>
          </a:xfrm>
        </p:spPr>
        <p:txBody>
          <a:bodyPr/>
          <a:lstStyle/>
          <a:p>
            <a:pPr eaLnBrk="1" hangingPunct="1"/>
            <a:r>
              <a:rPr lang="en-GB" altLang="en-US" i="0" dirty="0"/>
              <a:t>Brent Cross Thameslink Project</a:t>
            </a:r>
          </a:p>
        </p:txBody>
      </p:sp>
      <p:sp>
        <p:nvSpPr>
          <p:cNvPr id="9222" name="Rectangle 3"/>
          <p:cNvSpPr>
            <a:spLocks noGrp="1" noChangeArrowheads="1"/>
          </p:cNvSpPr>
          <p:nvPr>
            <p:ph type="subTitle" idx="1"/>
          </p:nvPr>
        </p:nvSpPr>
        <p:spPr>
          <a:xfrm>
            <a:off x="570963" y="1081236"/>
            <a:ext cx="4915437" cy="861774"/>
          </a:xfrm>
        </p:spPr>
        <p:txBody>
          <a:bodyPr/>
          <a:lstStyle/>
          <a:p>
            <a:pPr eaLnBrk="1" hangingPunct="1"/>
            <a:r>
              <a:rPr lang="en-GB" altLang="en-US" b="1" dirty="0"/>
              <a:t>TOC Compound Phases</a:t>
            </a:r>
          </a:p>
          <a:p>
            <a:pPr eaLnBrk="1" hangingPunct="1"/>
            <a:endParaRPr lang="en-GB" altLang="en-US" b="1" dirty="0"/>
          </a:p>
        </p:txBody>
      </p:sp>
      <p:pic>
        <p:nvPicPr>
          <p:cNvPr id="3" name="Picture 2">
            <a:extLst>
              <a:ext uri="{FF2B5EF4-FFF2-40B4-BE49-F238E27FC236}">
                <a16:creationId xmlns:a16="http://schemas.microsoft.com/office/drawing/2014/main" id="{1AF57C67-7E0A-4FCA-8BB9-12EA59CFC682}"/>
              </a:ext>
            </a:extLst>
          </p:cNvPr>
          <p:cNvPicPr>
            <a:picLocks noChangeAspect="1"/>
          </p:cNvPicPr>
          <p:nvPr/>
        </p:nvPicPr>
        <p:blipFill rotWithShape="1">
          <a:blip r:embed="rId2"/>
          <a:srcRect l="26667" t="24633" r="10833" b="12501"/>
          <a:stretch/>
        </p:blipFill>
        <p:spPr>
          <a:xfrm>
            <a:off x="990600" y="1500188"/>
            <a:ext cx="7428168" cy="4202877"/>
          </a:xfrm>
          <a:prstGeom prst="rect">
            <a:avLst/>
          </a:prstGeom>
        </p:spPr>
      </p:pic>
    </p:spTree>
    <p:extLst>
      <p:ext uri="{BB962C8B-B14F-4D97-AF65-F5344CB8AC3E}">
        <p14:creationId xmlns:p14="http://schemas.microsoft.com/office/powerpoint/2010/main" val="3508349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5"/>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D87943-3824-4DF1-B8AD-9A54803D0CFF}"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2292" name="Slide Number Placeholder 6"/>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2CE5FF-AE89-43D5-98B1-25BB1973ACB7}"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12293" name="Rectangle 2"/>
          <p:cNvSpPr>
            <a:spLocks noGrp="1" noChangeArrowheads="1"/>
          </p:cNvSpPr>
          <p:nvPr>
            <p:ph type="title"/>
          </p:nvPr>
        </p:nvSpPr>
        <p:spPr>
          <a:xfrm>
            <a:off x="501668" y="75100"/>
            <a:ext cx="7269163" cy="615553"/>
          </a:xfrm>
        </p:spPr>
        <p:txBody>
          <a:bodyPr/>
          <a:lstStyle/>
          <a:p>
            <a:pPr eaLnBrk="1" hangingPunct="1"/>
            <a:r>
              <a:rPr lang="en-GB" altLang="en-US" dirty="0"/>
              <a:t>Schedule of Works</a:t>
            </a:r>
            <a:endParaRPr lang="en-GB" altLang="en-US" i="0" dirty="0"/>
          </a:p>
        </p:txBody>
      </p:sp>
      <p:sp>
        <p:nvSpPr>
          <p:cNvPr id="19" name="Rectangle 18">
            <a:extLst>
              <a:ext uri="{FF2B5EF4-FFF2-40B4-BE49-F238E27FC236}">
                <a16:creationId xmlns:a16="http://schemas.microsoft.com/office/drawing/2014/main" id="{A8E5C2ED-330A-4005-AF03-6056DF27D4A9}"/>
              </a:ext>
            </a:extLst>
          </p:cNvPr>
          <p:cNvSpPr/>
          <p:nvPr/>
        </p:nvSpPr>
        <p:spPr>
          <a:xfrm>
            <a:off x="457200" y="961691"/>
            <a:ext cx="1307422" cy="6312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23" name="Table 18">
            <a:extLst>
              <a:ext uri="{FF2B5EF4-FFF2-40B4-BE49-F238E27FC236}">
                <a16:creationId xmlns:a16="http://schemas.microsoft.com/office/drawing/2014/main" id="{74BAA441-03EC-4D3A-B874-BB81279C5AD8}"/>
              </a:ext>
            </a:extLst>
          </p:cNvPr>
          <p:cNvGraphicFramePr>
            <a:graphicFrameLocks noGrp="1"/>
          </p:cNvGraphicFramePr>
          <p:nvPr>
            <p:extLst>
              <p:ext uri="{D42A27DB-BD31-4B8C-83A1-F6EECF244321}">
                <p14:modId xmlns:p14="http://schemas.microsoft.com/office/powerpoint/2010/main" val="2547731452"/>
              </p:ext>
            </p:extLst>
          </p:nvPr>
        </p:nvGraphicFramePr>
        <p:xfrm>
          <a:off x="0" y="609600"/>
          <a:ext cx="9144000" cy="6173303"/>
        </p:xfrm>
        <a:graphic>
          <a:graphicData uri="http://schemas.openxmlformats.org/drawingml/2006/table">
            <a:tbl>
              <a:tblPr firstRow="1" bandRow="1">
                <a:effectLst/>
                <a:tableStyleId>{5C22544A-7EE6-4342-B048-85BDC9FD1C3A}</a:tableStyleId>
              </a:tblPr>
              <a:tblGrid>
                <a:gridCol w="1593908">
                  <a:extLst>
                    <a:ext uri="{9D8B030D-6E8A-4147-A177-3AD203B41FA5}">
                      <a16:colId xmlns:a16="http://schemas.microsoft.com/office/drawing/2014/main" val="860479776"/>
                    </a:ext>
                  </a:extLst>
                </a:gridCol>
                <a:gridCol w="7550092">
                  <a:extLst>
                    <a:ext uri="{9D8B030D-6E8A-4147-A177-3AD203B41FA5}">
                      <a16:colId xmlns:a16="http://schemas.microsoft.com/office/drawing/2014/main" val="2906664265"/>
                    </a:ext>
                  </a:extLst>
                </a:gridCol>
              </a:tblGrid>
              <a:tr h="654882">
                <a:tc>
                  <a:txBody>
                    <a:bodyPr/>
                    <a:lstStyle/>
                    <a:p>
                      <a:pPr lvl="0"/>
                      <a:r>
                        <a:rPr lang="en-GB" dirty="0"/>
                        <a:t>Dates - Week commencing</a:t>
                      </a:r>
                    </a:p>
                  </a:txBody>
                  <a:tcPr/>
                </a:tc>
                <a:tc>
                  <a:txBody>
                    <a:bodyPr/>
                    <a:lstStyle/>
                    <a:p>
                      <a:pPr lvl="0"/>
                      <a:r>
                        <a:rPr lang="en-GB" dirty="0"/>
                        <a:t>Work </a:t>
                      </a:r>
                    </a:p>
                  </a:txBody>
                  <a:tcPr/>
                </a:tc>
                <a:extLst>
                  <a:ext uri="{0D108BD9-81ED-4DB2-BD59-A6C34878D82A}">
                    <a16:rowId xmlns:a16="http://schemas.microsoft.com/office/drawing/2014/main" val="621920512"/>
                  </a:ext>
                </a:extLst>
              </a:tr>
              <a:tr h="343034">
                <a:tc>
                  <a:txBody>
                    <a:bodyPr/>
                    <a:lstStyle/>
                    <a:p>
                      <a:pPr lvl="0"/>
                      <a:r>
                        <a:rPr lang="en-GB" sz="1600" dirty="0"/>
                        <a:t>18</a:t>
                      </a:r>
                      <a:r>
                        <a:rPr lang="en-GB" sz="1600" baseline="30000" dirty="0"/>
                        <a:t>th</a:t>
                      </a:r>
                      <a:r>
                        <a:rPr lang="en-GB" sz="1600" dirty="0"/>
                        <a:t> February</a:t>
                      </a:r>
                    </a:p>
                  </a:txBody>
                  <a:tcPr/>
                </a:tc>
                <a:tc>
                  <a:txBody>
                    <a:bodyPr/>
                    <a:lstStyle/>
                    <a:p>
                      <a:pPr lvl="0"/>
                      <a:r>
                        <a:rPr lang="en-GB" sz="1600" dirty="0"/>
                        <a:t>Piling commences, excavation for drainage</a:t>
                      </a:r>
                    </a:p>
                  </a:txBody>
                  <a:tcPr/>
                </a:tc>
                <a:extLst>
                  <a:ext uri="{0D108BD9-81ED-4DB2-BD59-A6C34878D82A}">
                    <a16:rowId xmlns:a16="http://schemas.microsoft.com/office/drawing/2014/main" val="1678126318"/>
                  </a:ext>
                </a:extLst>
              </a:tr>
              <a:tr h="343034">
                <a:tc>
                  <a:txBody>
                    <a:bodyPr/>
                    <a:lstStyle/>
                    <a:p>
                      <a:pPr lvl="0"/>
                      <a:r>
                        <a:rPr lang="en-GB" sz="1600" dirty="0"/>
                        <a:t>23</a:t>
                      </a:r>
                      <a:r>
                        <a:rPr lang="en-GB" sz="1600" baseline="30000" dirty="0"/>
                        <a:t>rd</a:t>
                      </a:r>
                      <a:r>
                        <a:rPr lang="en-GB" sz="1600" dirty="0"/>
                        <a:t> February</a:t>
                      </a:r>
                    </a:p>
                  </a:txBody>
                  <a:tcPr/>
                </a:tc>
                <a:tc>
                  <a:txBody>
                    <a:bodyPr/>
                    <a:lstStyle/>
                    <a:p>
                      <a:pPr marL="0" marR="0" lvl="0" indent="0" algn="l" defTabSz="914400" rtl="0" fontAlgn="auto" hangingPunct="1">
                        <a:lnSpc>
                          <a:spcPct val="100000"/>
                        </a:lnSpc>
                        <a:spcBef>
                          <a:spcPts val="0"/>
                        </a:spcBef>
                        <a:spcAft>
                          <a:spcPts val="0"/>
                        </a:spcAft>
                        <a:buNone/>
                        <a:tabLst/>
                      </a:pPr>
                      <a:r>
                        <a:rPr lang="en-GB" sz="1600" dirty="0"/>
                        <a:t>Piling continues, removal of spoil offsite, concrete deliveries</a:t>
                      </a:r>
                    </a:p>
                  </a:txBody>
                  <a:tcPr/>
                </a:tc>
                <a:extLst>
                  <a:ext uri="{0D108BD9-81ED-4DB2-BD59-A6C34878D82A}">
                    <a16:rowId xmlns:a16="http://schemas.microsoft.com/office/drawing/2014/main" val="2815760213"/>
                  </a:ext>
                </a:extLst>
              </a:tr>
              <a:tr h="592512">
                <a:tc>
                  <a:txBody>
                    <a:bodyPr/>
                    <a:lstStyle/>
                    <a:p>
                      <a:pPr lvl="0"/>
                      <a:r>
                        <a:rPr lang="en-GB" sz="1600"/>
                        <a:t>2</a:t>
                      </a:r>
                      <a:r>
                        <a:rPr lang="en-GB" sz="1600" baseline="30000"/>
                        <a:t>nd</a:t>
                      </a:r>
                      <a:r>
                        <a:rPr lang="en-GB" sz="1600"/>
                        <a:t> March</a:t>
                      </a:r>
                    </a:p>
                  </a:txBody>
                  <a:tcPr/>
                </a:tc>
                <a:tc>
                  <a:txBody>
                    <a:bodyPr/>
                    <a:lstStyle/>
                    <a:p>
                      <a:pPr lvl="0"/>
                      <a:r>
                        <a:rPr lang="en-GB" sz="1600" dirty="0"/>
                        <a:t>Piling complete, Foundation install for TOC building, utilities install, concrete deliveries.</a:t>
                      </a:r>
                    </a:p>
                  </a:txBody>
                  <a:tcPr/>
                </a:tc>
                <a:extLst>
                  <a:ext uri="{0D108BD9-81ED-4DB2-BD59-A6C34878D82A}">
                    <a16:rowId xmlns:a16="http://schemas.microsoft.com/office/drawing/2014/main" val="3811793612"/>
                  </a:ext>
                </a:extLst>
              </a:tr>
              <a:tr h="343034">
                <a:tc>
                  <a:txBody>
                    <a:bodyPr/>
                    <a:lstStyle/>
                    <a:p>
                      <a:pPr lvl="0"/>
                      <a:r>
                        <a:rPr lang="en-GB" sz="1600"/>
                        <a:t>9</a:t>
                      </a:r>
                      <a:r>
                        <a:rPr lang="en-GB" sz="1600" baseline="30000"/>
                        <a:t>th</a:t>
                      </a:r>
                      <a:r>
                        <a:rPr lang="en-GB" sz="1600"/>
                        <a:t> March</a:t>
                      </a:r>
                    </a:p>
                  </a:txBody>
                  <a:tcPr/>
                </a:tc>
                <a:tc>
                  <a:txBody>
                    <a:bodyPr/>
                    <a:lstStyle/>
                    <a:p>
                      <a:pPr lvl="0"/>
                      <a:r>
                        <a:rPr lang="en-GB" sz="1600" dirty="0"/>
                        <a:t>Excavations and utilities install, concrete deliveries.</a:t>
                      </a:r>
                    </a:p>
                  </a:txBody>
                  <a:tcPr/>
                </a:tc>
                <a:extLst>
                  <a:ext uri="{0D108BD9-81ED-4DB2-BD59-A6C34878D82A}">
                    <a16:rowId xmlns:a16="http://schemas.microsoft.com/office/drawing/2014/main" val="968912590"/>
                  </a:ext>
                </a:extLst>
              </a:tr>
              <a:tr h="591213">
                <a:tc>
                  <a:txBody>
                    <a:bodyPr/>
                    <a:lstStyle/>
                    <a:p>
                      <a:pPr lvl="0"/>
                      <a:r>
                        <a:rPr lang="en-GB" sz="1600"/>
                        <a:t>16</a:t>
                      </a:r>
                      <a:r>
                        <a:rPr lang="en-GB" sz="1600" baseline="30000"/>
                        <a:t>th</a:t>
                      </a:r>
                      <a:r>
                        <a:rPr lang="en-GB" sz="1600"/>
                        <a:t> March</a:t>
                      </a:r>
                    </a:p>
                  </a:txBody>
                  <a:tcPr/>
                </a:tc>
                <a:tc>
                  <a:txBody>
                    <a:bodyPr/>
                    <a:lstStyle/>
                    <a:p>
                      <a:pPr lvl="0"/>
                      <a:r>
                        <a:rPr lang="en-GB" sz="1600" b="0" dirty="0"/>
                        <a:t>Foundation install to TOC building, drainage works, concrete deliveries.</a:t>
                      </a:r>
                    </a:p>
                  </a:txBody>
                  <a:tcPr/>
                </a:tc>
                <a:extLst>
                  <a:ext uri="{0D108BD9-81ED-4DB2-BD59-A6C34878D82A}">
                    <a16:rowId xmlns:a16="http://schemas.microsoft.com/office/drawing/2014/main" val="897094284"/>
                  </a:ext>
                </a:extLst>
              </a:tr>
              <a:tr h="592512">
                <a:tc>
                  <a:txBody>
                    <a:bodyPr/>
                    <a:lstStyle/>
                    <a:p>
                      <a:pPr lvl="0"/>
                      <a:r>
                        <a:rPr lang="en-GB" sz="1600" dirty="0"/>
                        <a:t>23</a:t>
                      </a:r>
                      <a:r>
                        <a:rPr lang="en-GB" sz="1600" baseline="30000" dirty="0"/>
                        <a:t>rd</a:t>
                      </a:r>
                      <a:r>
                        <a:rPr lang="en-GB" sz="1600" dirty="0"/>
                        <a:t> March</a:t>
                      </a:r>
                    </a:p>
                  </a:txBody>
                  <a:tcPr/>
                </a:tc>
                <a:tc>
                  <a:txBody>
                    <a:bodyPr/>
                    <a:lstStyle/>
                    <a:p>
                      <a:pPr lvl="0"/>
                      <a:r>
                        <a:rPr lang="en-GB" sz="1600" dirty="0"/>
                        <a:t>Foundations complete to TOC building. Modular units deliveries for TOC building, Crane set up.</a:t>
                      </a:r>
                      <a:endParaRPr lang="en-GB" sz="1600" b="1" dirty="0"/>
                    </a:p>
                  </a:txBody>
                  <a:tcPr/>
                </a:tc>
                <a:extLst>
                  <a:ext uri="{0D108BD9-81ED-4DB2-BD59-A6C34878D82A}">
                    <a16:rowId xmlns:a16="http://schemas.microsoft.com/office/drawing/2014/main" val="1555184680"/>
                  </a:ext>
                </a:extLst>
              </a:tr>
              <a:tr h="592512">
                <a:tc>
                  <a:txBody>
                    <a:bodyPr/>
                    <a:lstStyle/>
                    <a:p>
                      <a:pPr lvl="0"/>
                      <a:r>
                        <a:rPr lang="en-GB" sz="1600" dirty="0"/>
                        <a:t>30</a:t>
                      </a:r>
                      <a:r>
                        <a:rPr lang="en-GB" sz="1600" baseline="30000" dirty="0"/>
                        <a:t>th</a:t>
                      </a:r>
                      <a:r>
                        <a:rPr lang="en-GB" sz="1600" dirty="0"/>
                        <a:t> March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dirty="0"/>
                        <a:t>Foundations complete to TOC building. Modular units deliveries for TOC building, Crane set up.</a:t>
                      </a:r>
                      <a:endParaRPr lang="en-GB" sz="1600" b="1" dirty="0"/>
                    </a:p>
                  </a:txBody>
                  <a:tcPr/>
                </a:tc>
                <a:extLst>
                  <a:ext uri="{0D108BD9-81ED-4DB2-BD59-A6C34878D82A}">
                    <a16:rowId xmlns:a16="http://schemas.microsoft.com/office/drawing/2014/main" val="725025523"/>
                  </a:ext>
                </a:extLst>
              </a:tr>
              <a:tr h="343034">
                <a:tc>
                  <a:txBody>
                    <a:bodyPr/>
                    <a:lstStyle/>
                    <a:p>
                      <a:pPr lvl="0"/>
                      <a:r>
                        <a:rPr lang="en-GB" sz="1600"/>
                        <a:t>6</a:t>
                      </a:r>
                      <a:r>
                        <a:rPr lang="en-GB" sz="1600" baseline="30000"/>
                        <a:t>th</a:t>
                      </a:r>
                      <a:r>
                        <a:rPr lang="en-GB" sz="1600"/>
                        <a:t> April</a:t>
                      </a:r>
                    </a:p>
                  </a:txBody>
                  <a:tcPr/>
                </a:tc>
                <a:tc>
                  <a:txBody>
                    <a:bodyPr/>
                    <a:lstStyle/>
                    <a:p>
                      <a:pPr lvl="0"/>
                      <a:r>
                        <a:rPr lang="en-GB" sz="1600" dirty="0"/>
                        <a:t>Modular units install onsite, utilities install.</a:t>
                      </a:r>
                    </a:p>
                  </a:txBody>
                  <a:tcPr/>
                </a:tc>
                <a:extLst>
                  <a:ext uri="{0D108BD9-81ED-4DB2-BD59-A6C34878D82A}">
                    <a16:rowId xmlns:a16="http://schemas.microsoft.com/office/drawing/2014/main" val="1277193234"/>
                  </a:ext>
                </a:extLst>
              </a:tr>
              <a:tr h="592512">
                <a:tc>
                  <a:txBody>
                    <a:bodyPr/>
                    <a:lstStyle/>
                    <a:p>
                      <a:pPr lvl="0"/>
                      <a:r>
                        <a:rPr lang="en-GB" sz="1600"/>
                        <a:t>13</a:t>
                      </a:r>
                      <a:r>
                        <a:rPr lang="en-GB" sz="1600" baseline="30000"/>
                        <a:t>th</a:t>
                      </a:r>
                      <a:r>
                        <a:rPr lang="en-GB" sz="1600"/>
                        <a:t> April</a:t>
                      </a:r>
                    </a:p>
                  </a:txBody>
                  <a:tcPr/>
                </a:tc>
                <a:tc>
                  <a:txBody>
                    <a:bodyPr/>
                    <a:lstStyle/>
                    <a:p>
                      <a:pPr marL="0" marR="0" lvl="0" indent="0" algn="l" defTabSz="914400" rtl="0" fontAlgn="auto" hangingPunct="1">
                        <a:lnSpc>
                          <a:spcPct val="100000"/>
                        </a:lnSpc>
                        <a:spcBef>
                          <a:spcPts val="0"/>
                        </a:spcBef>
                        <a:spcAft>
                          <a:spcPts val="0"/>
                        </a:spcAft>
                        <a:buNone/>
                        <a:tabLst/>
                      </a:pPr>
                      <a:r>
                        <a:rPr lang="en-GB" sz="1600" dirty="0"/>
                        <a:t>TOC building fit out onsite, utilities install, preparation of fuel farm temporary tank area.</a:t>
                      </a:r>
                    </a:p>
                  </a:txBody>
                  <a:tcPr/>
                </a:tc>
                <a:extLst>
                  <a:ext uri="{0D108BD9-81ED-4DB2-BD59-A6C34878D82A}">
                    <a16:rowId xmlns:a16="http://schemas.microsoft.com/office/drawing/2014/main" val="2170569662"/>
                  </a:ext>
                </a:extLst>
              </a:tr>
              <a:tr h="592512">
                <a:tc>
                  <a:txBody>
                    <a:bodyPr/>
                    <a:lstStyle/>
                    <a:p>
                      <a:pPr lvl="0"/>
                      <a:r>
                        <a:rPr lang="en-GB" sz="1600"/>
                        <a:t>20</a:t>
                      </a:r>
                      <a:r>
                        <a:rPr lang="en-GB" sz="1600" baseline="30000"/>
                        <a:t>th</a:t>
                      </a:r>
                      <a:r>
                        <a:rPr lang="en-GB" sz="1600"/>
                        <a:t> April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TOC building fit out onsite, utilities install, preparation of fuel farm temporary tank area.</a:t>
                      </a:r>
                    </a:p>
                  </a:txBody>
                  <a:tcPr/>
                </a:tc>
                <a:extLst>
                  <a:ext uri="{0D108BD9-81ED-4DB2-BD59-A6C34878D82A}">
                    <a16:rowId xmlns:a16="http://schemas.microsoft.com/office/drawing/2014/main" val="1122580971"/>
                  </a:ext>
                </a:extLst>
              </a:tr>
              <a:tr h="592512">
                <a:tc>
                  <a:txBody>
                    <a:bodyPr/>
                    <a:lstStyle/>
                    <a:p>
                      <a:pPr lvl="0"/>
                      <a:r>
                        <a:rPr lang="en-GB" sz="1600" dirty="0"/>
                        <a:t>27</a:t>
                      </a:r>
                      <a:r>
                        <a:rPr lang="en-GB" sz="1600" baseline="30000" dirty="0"/>
                        <a:t>th</a:t>
                      </a:r>
                      <a:r>
                        <a:rPr lang="en-GB" sz="1600" dirty="0"/>
                        <a:t> April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TOC building fit out onsite, utilities install, preparation of fuel farm temporary tank area.</a:t>
                      </a:r>
                    </a:p>
                  </a:txBody>
                  <a:tcPr/>
                </a:tc>
                <a:extLst>
                  <a:ext uri="{0D108BD9-81ED-4DB2-BD59-A6C34878D82A}">
                    <a16:rowId xmlns:a16="http://schemas.microsoft.com/office/drawing/2014/main" val="4108072518"/>
                  </a:ext>
                </a:extLst>
              </a:tr>
            </a:tbl>
          </a:graphicData>
        </a:graphic>
      </p:graphicFrame>
    </p:spTree>
    <p:extLst>
      <p:ext uri="{BB962C8B-B14F-4D97-AF65-F5344CB8AC3E}">
        <p14:creationId xmlns:p14="http://schemas.microsoft.com/office/powerpoint/2010/main" val="483572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286000"/>
            <a:ext cx="2150871" cy="635000"/>
          </a:xfrm>
          <a:prstGeom prst="rect">
            <a:avLst/>
          </a:prstGeom>
        </p:spPr>
        <p:txBody>
          <a:bodyPr vert="horz" wrap="square" lIns="0" tIns="12065" rIns="0" bIns="0" rtlCol="0">
            <a:spAutoFit/>
          </a:bodyPr>
          <a:lstStyle/>
          <a:p>
            <a:pPr marL="15240">
              <a:lnSpc>
                <a:spcPct val="100000"/>
              </a:lnSpc>
              <a:spcBef>
                <a:spcPts val="95"/>
              </a:spcBef>
            </a:pPr>
            <a:r>
              <a:rPr spc="-10" dirty="0"/>
              <a:t>Questions</a:t>
            </a:r>
          </a:p>
        </p:txBody>
      </p:sp>
      <p:pic>
        <p:nvPicPr>
          <p:cNvPr id="3" name="Picture 2">
            <a:extLst>
              <a:ext uri="{FF2B5EF4-FFF2-40B4-BE49-F238E27FC236}">
                <a16:creationId xmlns:a16="http://schemas.microsoft.com/office/drawing/2014/main" id="{103DE48F-0AAF-4F52-AF8D-C8956F4536D3}"/>
              </a:ext>
            </a:extLst>
          </p:cNvPr>
          <p:cNvPicPr>
            <a:picLocks noChangeAspect="1"/>
          </p:cNvPicPr>
          <p:nvPr/>
        </p:nvPicPr>
        <p:blipFill>
          <a:blip r:embed="rId3"/>
          <a:stretch>
            <a:fillRect/>
          </a:stretch>
        </p:blipFill>
        <p:spPr>
          <a:xfrm>
            <a:off x="5105400" y="1628594"/>
            <a:ext cx="4038600" cy="36008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57600" y="1412748"/>
            <a:ext cx="5472684" cy="39974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0" y="386029"/>
            <a:ext cx="1618615" cy="635000"/>
          </a:xfrm>
          <a:prstGeom prst="rect">
            <a:avLst/>
          </a:prstGeom>
        </p:spPr>
        <p:txBody>
          <a:bodyPr vert="horz" wrap="square" lIns="0" tIns="12065" rIns="0" bIns="0" rtlCol="0">
            <a:spAutoFit/>
          </a:bodyPr>
          <a:lstStyle/>
          <a:p>
            <a:pPr marL="12700">
              <a:lnSpc>
                <a:spcPct val="100000"/>
              </a:lnSpc>
              <a:spcBef>
                <a:spcPts val="95"/>
              </a:spcBef>
            </a:pPr>
            <a:r>
              <a:rPr spc="-5" dirty="0">
                <a:solidFill>
                  <a:srgbClr val="238BB9"/>
                </a:solidFill>
              </a:rPr>
              <a:t>A</a:t>
            </a:r>
            <a:r>
              <a:rPr spc="-55" dirty="0">
                <a:solidFill>
                  <a:srgbClr val="238BB9"/>
                </a:solidFill>
              </a:rPr>
              <a:t>g</a:t>
            </a:r>
            <a:r>
              <a:rPr spc="-10" dirty="0">
                <a:solidFill>
                  <a:srgbClr val="238BB9"/>
                </a:solidFill>
              </a:rPr>
              <a:t>enda</a:t>
            </a:r>
          </a:p>
        </p:txBody>
      </p:sp>
      <p:sp>
        <p:nvSpPr>
          <p:cNvPr id="4" name="object 4"/>
          <p:cNvSpPr txBox="1"/>
          <p:nvPr/>
        </p:nvSpPr>
        <p:spPr>
          <a:xfrm>
            <a:off x="309372" y="1412747"/>
            <a:ext cx="3272028" cy="3508653"/>
          </a:xfrm>
          <a:prstGeom prst="rect">
            <a:avLst/>
          </a:prstGeom>
          <a:noFill/>
        </p:spPr>
        <p:txBody>
          <a:bodyPr vert="horz" wrap="square" lIns="0" tIns="30480" rIns="0" bIns="0" rtlCol="0">
            <a:spAutoFit/>
          </a:bodyPr>
          <a:lstStyle/>
          <a:p>
            <a:pPr marL="377190" indent="-285750">
              <a:lnSpc>
                <a:spcPct val="100000"/>
              </a:lnSpc>
              <a:spcBef>
                <a:spcPts val="240"/>
              </a:spcBef>
              <a:buFont typeface="Arial" panose="020B0604020202020204" pitchFamily="34" charset="0"/>
              <a:buChar char="•"/>
              <a:tabLst>
                <a:tab pos="434340" algn="l"/>
                <a:tab pos="434975" algn="l"/>
              </a:tabLst>
            </a:pPr>
            <a:r>
              <a:rPr lang="en-GB" sz="2800" spc="-10" dirty="0">
                <a:latin typeface="Calibri"/>
                <a:cs typeface="Calibri"/>
              </a:rPr>
              <a:t>Project status</a:t>
            </a:r>
            <a:endParaRPr sz="2800" dirty="0">
              <a:latin typeface="Calibri"/>
              <a:cs typeface="Calibri"/>
            </a:endParaRPr>
          </a:p>
          <a:p>
            <a:pPr marL="285750" indent="-285750">
              <a:lnSpc>
                <a:spcPct val="100000"/>
              </a:lnSpc>
              <a:spcBef>
                <a:spcPts val="20"/>
              </a:spcBef>
              <a:buFont typeface="Arial" panose="020B0604020202020204" pitchFamily="34" charset="0"/>
              <a:buChar char="•"/>
            </a:pPr>
            <a:endParaRPr sz="2800" dirty="0">
              <a:latin typeface="Times New Roman"/>
              <a:cs typeface="Times New Roman"/>
            </a:endParaRPr>
          </a:p>
          <a:p>
            <a:pPr marL="377190" indent="-285750">
              <a:lnSpc>
                <a:spcPct val="100000"/>
              </a:lnSpc>
              <a:buFont typeface="Arial" panose="020B0604020202020204" pitchFamily="34" charset="0"/>
              <a:buChar char="•"/>
              <a:tabLst>
                <a:tab pos="434340" algn="l"/>
                <a:tab pos="434975" algn="l"/>
              </a:tabLst>
            </a:pPr>
            <a:r>
              <a:rPr lang="en-GB" sz="2800" spc="-15" dirty="0">
                <a:latin typeface="Calibri"/>
                <a:cs typeface="Calibri"/>
              </a:rPr>
              <a:t>Upcoming Works</a:t>
            </a:r>
          </a:p>
          <a:p>
            <a:pPr marL="377190" indent="-285750">
              <a:lnSpc>
                <a:spcPct val="100000"/>
              </a:lnSpc>
              <a:buFont typeface="Arial" panose="020B0604020202020204" pitchFamily="34" charset="0"/>
              <a:buChar char="•"/>
              <a:tabLst>
                <a:tab pos="434340" algn="l"/>
                <a:tab pos="434975" algn="l"/>
              </a:tabLst>
            </a:pPr>
            <a:endParaRPr lang="en-GB" sz="2800" spc="-15" dirty="0">
              <a:latin typeface="Calibri"/>
              <a:cs typeface="Calibri"/>
            </a:endParaRPr>
          </a:p>
          <a:p>
            <a:pPr marL="377190" indent="-285750">
              <a:lnSpc>
                <a:spcPct val="100000"/>
              </a:lnSpc>
              <a:buFont typeface="Arial" panose="020B0604020202020204" pitchFamily="34" charset="0"/>
              <a:buChar char="•"/>
              <a:tabLst>
                <a:tab pos="434340" algn="l"/>
                <a:tab pos="434975" algn="l"/>
              </a:tabLst>
            </a:pPr>
            <a:r>
              <a:rPr lang="en-GB" sz="2800" spc="-15" dirty="0">
                <a:latin typeface="Calibri"/>
                <a:cs typeface="Calibri"/>
              </a:rPr>
              <a:t>Rest of programme</a:t>
            </a:r>
            <a:endParaRPr sz="2800" dirty="0">
              <a:latin typeface="Calibri"/>
              <a:cs typeface="Calibri"/>
            </a:endParaRPr>
          </a:p>
          <a:p>
            <a:pPr marL="377190" indent="-285750">
              <a:lnSpc>
                <a:spcPct val="100000"/>
              </a:lnSpc>
              <a:spcBef>
                <a:spcPts val="1800"/>
              </a:spcBef>
              <a:buFont typeface="Arial" panose="020B0604020202020204" pitchFamily="34" charset="0"/>
              <a:buChar char="•"/>
              <a:tabLst>
                <a:tab pos="434340" algn="l"/>
                <a:tab pos="434975" algn="l"/>
              </a:tabLst>
            </a:pPr>
            <a:r>
              <a:rPr lang="en-GB" sz="2800" spc="-15" dirty="0">
                <a:latin typeface="Calibri"/>
                <a:cs typeface="Calibri"/>
              </a:rPr>
              <a:t>Next steps</a:t>
            </a:r>
          </a:p>
          <a:p>
            <a:pPr marL="377190" indent="-285750">
              <a:lnSpc>
                <a:spcPct val="100000"/>
              </a:lnSpc>
              <a:spcBef>
                <a:spcPts val="1800"/>
              </a:spcBef>
              <a:buFont typeface="Arial" panose="020B0604020202020204" pitchFamily="34" charset="0"/>
              <a:buChar char="•"/>
              <a:tabLst>
                <a:tab pos="434340" algn="l"/>
                <a:tab pos="434975" algn="l"/>
              </a:tabLst>
            </a:pPr>
            <a:r>
              <a:rPr lang="en-GB" sz="2800" spc="-15" dirty="0">
                <a:latin typeface="Calibri"/>
                <a:cs typeface="Calibri"/>
              </a:rPr>
              <a:t>Q&amp;A</a:t>
            </a:r>
            <a:endParaRPr sz="2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9115" y="2866771"/>
            <a:ext cx="596265" cy="232410"/>
          </a:xfrm>
          <a:prstGeom prst="rect">
            <a:avLst/>
          </a:prstGeom>
        </p:spPr>
        <p:txBody>
          <a:bodyPr vert="horz" wrap="square" lIns="0" tIns="13335" rIns="0" bIns="0" rtlCol="0">
            <a:spAutoFit/>
          </a:bodyPr>
          <a:lstStyle/>
          <a:p>
            <a:pPr marL="184785" indent="-172085">
              <a:lnSpc>
                <a:spcPct val="100000"/>
              </a:lnSpc>
              <a:spcBef>
                <a:spcPts val="105"/>
              </a:spcBef>
              <a:buFont typeface="Arial"/>
              <a:buChar char="•"/>
              <a:tabLst>
                <a:tab pos="185420" algn="l"/>
              </a:tabLst>
            </a:pPr>
            <a:r>
              <a:rPr sz="1350" dirty="0">
                <a:latin typeface="Calibri"/>
                <a:cs typeface="Calibri"/>
              </a:rPr>
              <a:t>N</a:t>
            </a:r>
            <a:r>
              <a:rPr sz="1350" spc="-140" dirty="0">
                <a:latin typeface="Calibri"/>
                <a:cs typeface="Calibri"/>
              </a:rPr>
              <a:t>L</a:t>
            </a:r>
            <a:r>
              <a:rPr sz="1350" spc="-160" dirty="0">
                <a:latin typeface="Calibri"/>
                <a:cs typeface="Calibri"/>
              </a:rPr>
              <a:t>W</a:t>
            </a:r>
            <a:r>
              <a:rPr sz="1350" dirty="0">
                <a:latin typeface="Calibri"/>
                <a:cs typeface="Calibri"/>
              </a:rPr>
              <a:t>A</a:t>
            </a:r>
            <a:endParaRPr sz="1350">
              <a:latin typeface="Calibri"/>
              <a:cs typeface="Calibri"/>
            </a:endParaRPr>
          </a:p>
        </p:txBody>
      </p:sp>
      <p:sp>
        <p:nvSpPr>
          <p:cNvPr id="3" name="object 3"/>
          <p:cNvSpPr/>
          <p:nvPr/>
        </p:nvSpPr>
        <p:spPr>
          <a:xfrm>
            <a:off x="1497330" y="2554985"/>
            <a:ext cx="1708785" cy="104139"/>
          </a:xfrm>
          <a:custGeom>
            <a:avLst/>
            <a:gdLst/>
            <a:ahLst/>
            <a:cxnLst/>
            <a:rect l="l" t="t" r="r" b="b"/>
            <a:pathLst>
              <a:path w="1708785" h="104139">
                <a:moveTo>
                  <a:pt x="1682495" y="0"/>
                </a:moveTo>
                <a:lnTo>
                  <a:pt x="16636" y="1142"/>
                </a:lnTo>
                <a:lnTo>
                  <a:pt x="4698" y="7365"/>
                </a:lnTo>
                <a:lnTo>
                  <a:pt x="0" y="17272"/>
                </a:lnTo>
                <a:lnTo>
                  <a:pt x="1650" y="92583"/>
                </a:lnTo>
                <a:lnTo>
                  <a:pt x="11048" y="100584"/>
                </a:lnTo>
                <a:lnTo>
                  <a:pt x="25907" y="103631"/>
                </a:lnTo>
                <a:lnTo>
                  <a:pt x="1691767" y="102488"/>
                </a:lnTo>
                <a:lnTo>
                  <a:pt x="1703705" y="96265"/>
                </a:lnTo>
                <a:lnTo>
                  <a:pt x="1708403" y="86360"/>
                </a:lnTo>
                <a:lnTo>
                  <a:pt x="1706752" y="11049"/>
                </a:lnTo>
                <a:lnTo>
                  <a:pt x="1697355" y="3048"/>
                </a:lnTo>
                <a:lnTo>
                  <a:pt x="1682495" y="0"/>
                </a:lnTo>
                <a:close/>
              </a:path>
            </a:pathLst>
          </a:custGeom>
          <a:solidFill>
            <a:srgbClr val="C5D9F0"/>
          </a:solidFill>
        </p:spPr>
        <p:txBody>
          <a:bodyPr wrap="square" lIns="0" tIns="0" rIns="0" bIns="0" rtlCol="0"/>
          <a:lstStyle/>
          <a:p>
            <a:endParaRPr/>
          </a:p>
        </p:txBody>
      </p:sp>
      <p:sp>
        <p:nvSpPr>
          <p:cNvPr id="4" name="object 4"/>
          <p:cNvSpPr/>
          <p:nvPr/>
        </p:nvSpPr>
        <p:spPr>
          <a:xfrm>
            <a:off x="1497330" y="2554985"/>
            <a:ext cx="1708785" cy="104139"/>
          </a:xfrm>
          <a:custGeom>
            <a:avLst/>
            <a:gdLst/>
            <a:ahLst/>
            <a:cxnLst/>
            <a:rect l="l" t="t" r="r" b="b"/>
            <a:pathLst>
              <a:path w="1708785" h="104139">
                <a:moveTo>
                  <a:pt x="0" y="17272"/>
                </a:moveTo>
                <a:lnTo>
                  <a:pt x="4698" y="7365"/>
                </a:lnTo>
                <a:lnTo>
                  <a:pt x="16636" y="1142"/>
                </a:lnTo>
                <a:lnTo>
                  <a:pt x="1682495" y="0"/>
                </a:lnTo>
                <a:lnTo>
                  <a:pt x="1697355" y="3048"/>
                </a:lnTo>
                <a:lnTo>
                  <a:pt x="1706752" y="11049"/>
                </a:lnTo>
                <a:lnTo>
                  <a:pt x="1708403" y="86360"/>
                </a:lnTo>
                <a:lnTo>
                  <a:pt x="1703705" y="96265"/>
                </a:lnTo>
                <a:lnTo>
                  <a:pt x="1691767" y="102488"/>
                </a:lnTo>
                <a:lnTo>
                  <a:pt x="25907" y="103631"/>
                </a:lnTo>
                <a:lnTo>
                  <a:pt x="11048" y="100584"/>
                </a:lnTo>
                <a:lnTo>
                  <a:pt x="1650" y="92583"/>
                </a:lnTo>
                <a:lnTo>
                  <a:pt x="0" y="17272"/>
                </a:lnTo>
                <a:close/>
              </a:path>
            </a:pathLst>
          </a:custGeom>
          <a:ln w="38100">
            <a:solidFill>
              <a:srgbClr val="FF0000"/>
            </a:solidFill>
          </a:ln>
        </p:spPr>
        <p:txBody>
          <a:bodyPr wrap="square" lIns="0" tIns="0" rIns="0" bIns="0" rtlCol="0"/>
          <a:lstStyle/>
          <a:p>
            <a:endParaRPr/>
          </a:p>
        </p:txBody>
      </p:sp>
      <p:sp>
        <p:nvSpPr>
          <p:cNvPr id="5" name="object 5"/>
          <p:cNvSpPr/>
          <p:nvPr/>
        </p:nvSpPr>
        <p:spPr>
          <a:xfrm>
            <a:off x="5420105" y="2282189"/>
            <a:ext cx="1981200" cy="163195"/>
          </a:xfrm>
          <a:custGeom>
            <a:avLst/>
            <a:gdLst/>
            <a:ahLst/>
            <a:cxnLst/>
            <a:rect l="l" t="t" r="r" b="b"/>
            <a:pathLst>
              <a:path w="1981200" h="163194">
                <a:moveTo>
                  <a:pt x="1947799" y="0"/>
                </a:moveTo>
                <a:lnTo>
                  <a:pt x="13843" y="5080"/>
                </a:lnTo>
                <a:lnTo>
                  <a:pt x="0" y="27177"/>
                </a:lnTo>
                <a:lnTo>
                  <a:pt x="1524" y="144145"/>
                </a:lnTo>
                <a:lnTo>
                  <a:pt x="6223" y="151764"/>
                </a:lnTo>
                <a:lnTo>
                  <a:pt x="13462" y="157734"/>
                </a:lnTo>
                <a:lnTo>
                  <a:pt x="22733" y="161671"/>
                </a:lnTo>
                <a:lnTo>
                  <a:pt x="33401" y="163068"/>
                </a:lnTo>
                <a:lnTo>
                  <a:pt x="1957959" y="161798"/>
                </a:lnTo>
                <a:lnTo>
                  <a:pt x="1967357" y="157987"/>
                </a:lnTo>
                <a:lnTo>
                  <a:pt x="1974596" y="152019"/>
                </a:lnTo>
                <a:lnTo>
                  <a:pt x="1979422" y="144525"/>
                </a:lnTo>
                <a:lnTo>
                  <a:pt x="1981200" y="135889"/>
                </a:lnTo>
                <a:lnTo>
                  <a:pt x="1979676" y="18923"/>
                </a:lnTo>
                <a:lnTo>
                  <a:pt x="1974977" y="11302"/>
                </a:lnTo>
                <a:lnTo>
                  <a:pt x="1967738" y="5334"/>
                </a:lnTo>
                <a:lnTo>
                  <a:pt x="1958467" y="1397"/>
                </a:lnTo>
                <a:lnTo>
                  <a:pt x="1947799" y="0"/>
                </a:lnTo>
                <a:close/>
              </a:path>
            </a:pathLst>
          </a:custGeom>
          <a:solidFill>
            <a:srgbClr val="E6DFEB"/>
          </a:solidFill>
        </p:spPr>
        <p:txBody>
          <a:bodyPr wrap="square" lIns="0" tIns="0" rIns="0" bIns="0" rtlCol="0"/>
          <a:lstStyle/>
          <a:p>
            <a:endParaRPr/>
          </a:p>
        </p:txBody>
      </p:sp>
      <p:sp>
        <p:nvSpPr>
          <p:cNvPr id="6" name="object 6"/>
          <p:cNvSpPr/>
          <p:nvPr/>
        </p:nvSpPr>
        <p:spPr>
          <a:xfrm>
            <a:off x="5420105" y="2282189"/>
            <a:ext cx="1981200" cy="163195"/>
          </a:xfrm>
          <a:custGeom>
            <a:avLst/>
            <a:gdLst/>
            <a:ahLst/>
            <a:cxnLst/>
            <a:rect l="l" t="t" r="r" b="b"/>
            <a:pathLst>
              <a:path w="1981200" h="163194">
                <a:moveTo>
                  <a:pt x="0" y="27177"/>
                </a:moveTo>
                <a:lnTo>
                  <a:pt x="13843" y="5080"/>
                </a:lnTo>
                <a:lnTo>
                  <a:pt x="1947799" y="0"/>
                </a:lnTo>
                <a:lnTo>
                  <a:pt x="1958467" y="1397"/>
                </a:lnTo>
                <a:lnTo>
                  <a:pt x="1967738" y="5334"/>
                </a:lnTo>
                <a:lnTo>
                  <a:pt x="1974977" y="11302"/>
                </a:lnTo>
                <a:lnTo>
                  <a:pt x="1979676" y="18923"/>
                </a:lnTo>
                <a:lnTo>
                  <a:pt x="1981200" y="135889"/>
                </a:lnTo>
                <a:lnTo>
                  <a:pt x="1979422" y="144525"/>
                </a:lnTo>
                <a:lnTo>
                  <a:pt x="1974596" y="152019"/>
                </a:lnTo>
                <a:lnTo>
                  <a:pt x="1967357" y="157987"/>
                </a:lnTo>
                <a:lnTo>
                  <a:pt x="1957959" y="161798"/>
                </a:lnTo>
                <a:lnTo>
                  <a:pt x="33401" y="163068"/>
                </a:lnTo>
                <a:lnTo>
                  <a:pt x="22733" y="161671"/>
                </a:lnTo>
                <a:lnTo>
                  <a:pt x="13462" y="157734"/>
                </a:lnTo>
                <a:lnTo>
                  <a:pt x="6223" y="151764"/>
                </a:lnTo>
                <a:lnTo>
                  <a:pt x="1524" y="144145"/>
                </a:lnTo>
                <a:lnTo>
                  <a:pt x="0" y="27177"/>
                </a:lnTo>
                <a:close/>
              </a:path>
            </a:pathLst>
          </a:custGeom>
          <a:ln w="38100">
            <a:solidFill>
              <a:srgbClr val="FF0000"/>
            </a:solidFill>
          </a:ln>
        </p:spPr>
        <p:txBody>
          <a:bodyPr wrap="square" lIns="0" tIns="0" rIns="0" bIns="0" rtlCol="0"/>
          <a:lstStyle/>
          <a:p>
            <a:endParaRPr/>
          </a:p>
        </p:txBody>
      </p:sp>
      <p:sp>
        <p:nvSpPr>
          <p:cNvPr id="7" name="object 7"/>
          <p:cNvSpPr txBox="1"/>
          <p:nvPr/>
        </p:nvSpPr>
        <p:spPr>
          <a:xfrm>
            <a:off x="5677915" y="2216861"/>
            <a:ext cx="1688464" cy="845185"/>
          </a:xfrm>
          <a:prstGeom prst="rect">
            <a:avLst/>
          </a:prstGeom>
        </p:spPr>
        <p:txBody>
          <a:bodyPr vert="horz" wrap="square" lIns="0" tIns="12700" rIns="0" bIns="0" rtlCol="0">
            <a:spAutoFit/>
          </a:bodyPr>
          <a:lstStyle/>
          <a:p>
            <a:pPr marL="12700">
              <a:lnSpc>
                <a:spcPct val="100000"/>
              </a:lnSpc>
              <a:spcBef>
                <a:spcPts val="100"/>
              </a:spcBef>
            </a:pPr>
            <a:r>
              <a:rPr sz="1500" dirty="0">
                <a:latin typeface="Calibri"/>
                <a:cs typeface="Calibri"/>
              </a:rPr>
              <a:t>Thameslink</a:t>
            </a:r>
            <a:r>
              <a:rPr sz="1500" spc="-170" dirty="0">
                <a:latin typeface="Calibri"/>
                <a:cs typeface="Calibri"/>
              </a:rPr>
              <a:t> </a:t>
            </a:r>
            <a:r>
              <a:rPr sz="1500" dirty="0">
                <a:latin typeface="Calibri"/>
                <a:cs typeface="Calibri"/>
              </a:rPr>
              <a:t>Sidings</a:t>
            </a:r>
          </a:p>
          <a:p>
            <a:pPr>
              <a:lnSpc>
                <a:spcPct val="100000"/>
              </a:lnSpc>
            </a:pPr>
            <a:endParaRPr sz="1500" dirty="0">
              <a:latin typeface="Times New Roman"/>
              <a:cs typeface="Times New Roman"/>
            </a:endParaRPr>
          </a:p>
          <a:p>
            <a:pPr marL="567690">
              <a:lnSpc>
                <a:spcPct val="100000"/>
              </a:lnSpc>
              <a:spcBef>
                <a:spcPts val="1125"/>
              </a:spcBef>
            </a:pPr>
            <a:r>
              <a:rPr sz="1500" spc="-10" dirty="0">
                <a:latin typeface="Calibri"/>
                <a:cs typeface="Calibri"/>
              </a:rPr>
              <a:t>Freight</a:t>
            </a:r>
            <a:r>
              <a:rPr sz="1500" spc="-100" dirty="0">
                <a:latin typeface="Calibri"/>
                <a:cs typeface="Calibri"/>
              </a:rPr>
              <a:t> </a:t>
            </a:r>
            <a:r>
              <a:rPr sz="1500" spc="-15" dirty="0">
                <a:latin typeface="Calibri"/>
                <a:cs typeface="Calibri"/>
              </a:rPr>
              <a:t>Facility</a:t>
            </a:r>
            <a:endParaRPr sz="1500" dirty="0">
              <a:latin typeface="Calibri"/>
              <a:cs typeface="Calibri"/>
            </a:endParaRPr>
          </a:p>
        </p:txBody>
      </p:sp>
      <p:sp>
        <p:nvSpPr>
          <p:cNvPr id="8" name="object 8"/>
          <p:cNvSpPr/>
          <p:nvPr/>
        </p:nvSpPr>
        <p:spPr>
          <a:xfrm>
            <a:off x="2250185" y="2811017"/>
            <a:ext cx="0" cy="105410"/>
          </a:xfrm>
          <a:custGeom>
            <a:avLst/>
            <a:gdLst/>
            <a:ahLst/>
            <a:cxnLst/>
            <a:rect l="l" t="t" r="r" b="b"/>
            <a:pathLst>
              <a:path h="105410">
                <a:moveTo>
                  <a:pt x="0" y="0"/>
                </a:moveTo>
                <a:lnTo>
                  <a:pt x="0" y="105155"/>
                </a:lnTo>
              </a:path>
            </a:pathLst>
          </a:custGeom>
          <a:ln w="64007">
            <a:solidFill>
              <a:srgbClr val="C5D9F0"/>
            </a:solidFill>
          </a:ln>
        </p:spPr>
        <p:txBody>
          <a:bodyPr wrap="square" lIns="0" tIns="0" rIns="0" bIns="0" rtlCol="0"/>
          <a:lstStyle/>
          <a:p>
            <a:endParaRPr/>
          </a:p>
        </p:txBody>
      </p:sp>
      <p:sp>
        <p:nvSpPr>
          <p:cNvPr id="9" name="object 9"/>
          <p:cNvSpPr/>
          <p:nvPr/>
        </p:nvSpPr>
        <p:spPr>
          <a:xfrm>
            <a:off x="2218182" y="2811017"/>
            <a:ext cx="64135" cy="105410"/>
          </a:xfrm>
          <a:custGeom>
            <a:avLst/>
            <a:gdLst/>
            <a:ahLst/>
            <a:cxnLst/>
            <a:rect l="l" t="t" r="r" b="b"/>
            <a:pathLst>
              <a:path w="64135" h="105410">
                <a:moveTo>
                  <a:pt x="0" y="105155"/>
                </a:moveTo>
                <a:lnTo>
                  <a:pt x="64007" y="105155"/>
                </a:lnTo>
                <a:lnTo>
                  <a:pt x="64007" y="0"/>
                </a:lnTo>
                <a:lnTo>
                  <a:pt x="0" y="0"/>
                </a:lnTo>
                <a:lnTo>
                  <a:pt x="0" y="105155"/>
                </a:lnTo>
                <a:close/>
              </a:path>
            </a:pathLst>
          </a:custGeom>
          <a:ln w="38100">
            <a:solidFill>
              <a:srgbClr val="FF0000"/>
            </a:solidFill>
          </a:ln>
        </p:spPr>
        <p:txBody>
          <a:bodyPr wrap="square" lIns="0" tIns="0" rIns="0" bIns="0" rtlCol="0"/>
          <a:lstStyle/>
          <a:p>
            <a:endParaRPr/>
          </a:p>
        </p:txBody>
      </p:sp>
      <p:sp>
        <p:nvSpPr>
          <p:cNvPr id="10" name="object 10"/>
          <p:cNvSpPr/>
          <p:nvPr/>
        </p:nvSpPr>
        <p:spPr>
          <a:xfrm>
            <a:off x="2252472" y="2539745"/>
            <a:ext cx="0" cy="253365"/>
          </a:xfrm>
          <a:custGeom>
            <a:avLst/>
            <a:gdLst/>
            <a:ahLst/>
            <a:cxnLst/>
            <a:rect l="l" t="t" r="r" b="b"/>
            <a:pathLst>
              <a:path h="253364">
                <a:moveTo>
                  <a:pt x="0" y="0"/>
                </a:moveTo>
                <a:lnTo>
                  <a:pt x="0" y="252984"/>
                </a:lnTo>
              </a:path>
            </a:pathLst>
          </a:custGeom>
          <a:ln w="68580">
            <a:solidFill>
              <a:srgbClr val="C5D9F0"/>
            </a:solidFill>
          </a:ln>
        </p:spPr>
        <p:txBody>
          <a:bodyPr wrap="square" lIns="0" tIns="0" rIns="0" bIns="0" rtlCol="0"/>
          <a:lstStyle/>
          <a:p>
            <a:endParaRPr/>
          </a:p>
        </p:txBody>
      </p:sp>
      <p:sp>
        <p:nvSpPr>
          <p:cNvPr id="11" name="object 11"/>
          <p:cNvSpPr/>
          <p:nvPr/>
        </p:nvSpPr>
        <p:spPr>
          <a:xfrm>
            <a:off x="2218182" y="2539745"/>
            <a:ext cx="68580" cy="253365"/>
          </a:xfrm>
          <a:custGeom>
            <a:avLst/>
            <a:gdLst/>
            <a:ahLst/>
            <a:cxnLst/>
            <a:rect l="l" t="t" r="r" b="b"/>
            <a:pathLst>
              <a:path w="68580" h="253364">
                <a:moveTo>
                  <a:pt x="0" y="252984"/>
                </a:moveTo>
                <a:lnTo>
                  <a:pt x="68580" y="252984"/>
                </a:lnTo>
                <a:lnTo>
                  <a:pt x="68580" y="0"/>
                </a:lnTo>
                <a:lnTo>
                  <a:pt x="0" y="0"/>
                </a:lnTo>
                <a:lnTo>
                  <a:pt x="0" y="252984"/>
                </a:lnTo>
                <a:close/>
              </a:path>
            </a:pathLst>
          </a:custGeom>
          <a:ln w="38100">
            <a:solidFill>
              <a:srgbClr val="FF0000"/>
            </a:solidFill>
          </a:ln>
        </p:spPr>
        <p:txBody>
          <a:bodyPr wrap="square" lIns="0" tIns="0" rIns="0" bIns="0" rtlCol="0"/>
          <a:lstStyle/>
          <a:p>
            <a:endParaRPr/>
          </a:p>
        </p:txBody>
      </p:sp>
      <p:sp>
        <p:nvSpPr>
          <p:cNvPr id="12" name="object 12"/>
          <p:cNvSpPr txBox="1"/>
          <p:nvPr/>
        </p:nvSpPr>
        <p:spPr>
          <a:xfrm>
            <a:off x="1672208" y="2442717"/>
            <a:ext cx="1494790" cy="254000"/>
          </a:xfrm>
          <a:prstGeom prst="rect">
            <a:avLst/>
          </a:prstGeom>
        </p:spPr>
        <p:txBody>
          <a:bodyPr vert="horz" wrap="square" lIns="0" tIns="12700" rIns="0" bIns="0" rtlCol="0">
            <a:spAutoFit/>
          </a:bodyPr>
          <a:lstStyle/>
          <a:p>
            <a:pPr marL="12700">
              <a:lnSpc>
                <a:spcPct val="100000"/>
              </a:lnSpc>
              <a:spcBef>
                <a:spcPts val="100"/>
              </a:spcBef>
            </a:pPr>
            <a:r>
              <a:rPr sz="1500" dirty="0">
                <a:latin typeface="Calibri"/>
                <a:cs typeface="Calibri"/>
              </a:rPr>
              <a:t>Thameslink</a:t>
            </a:r>
            <a:r>
              <a:rPr sz="1500" spc="-80" dirty="0">
                <a:latin typeface="Calibri"/>
                <a:cs typeface="Calibri"/>
              </a:rPr>
              <a:t> </a:t>
            </a:r>
            <a:r>
              <a:rPr sz="1500" spc="-10" dirty="0">
                <a:latin typeface="Calibri"/>
                <a:cs typeface="Calibri"/>
              </a:rPr>
              <a:t>Station</a:t>
            </a:r>
            <a:endParaRPr sz="1500">
              <a:latin typeface="Calibri"/>
              <a:cs typeface="Calibri"/>
            </a:endParaRPr>
          </a:p>
        </p:txBody>
      </p:sp>
      <p:sp>
        <p:nvSpPr>
          <p:cNvPr id="13" name="object 13"/>
          <p:cNvSpPr/>
          <p:nvPr/>
        </p:nvSpPr>
        <p:spPr>
          <a:xfrm>
            <a:off x="6118859" y="3264408"/>
            <a:ext cx="160019" cy="140207"/>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211711" y="5125212"/>
            <a:ext cx="1925955" cy="629018"/>
          </a:xfrm>
          <a:prstGeom prst="rect">
            <a:avLst/>
          </a:prstGeom>
        </p:spPr>
        <p:txBody>
          <a:bodyPr vert="horz" wrap="square" lIns="0" tIns="13335" rIns="0" bIns="0" rtlCol="0">
            <a:spAutoFit/>
          </a:bodyPr>
          <a:lstStyle/>
          <a:p>
            <a:pPr marL="12065" marR="5080" algn="ctr">
              <a:lnSpc>
                <a:spcPct val="100000"/>
              </a:lnSpc>
              <a:spcBef>
                <a:spcPts val="105"/>
              </a:spcBef>
            </a:pPr>
            <a:r>
              <a:rPr lang="en-GB" sz="2000" spc="-75" dirty="0">
                <a:cs typeface="Calibri"/>
              </a:rPr>
              <a:t>Brent Cross West</a:t>
            </a:r>
            <a:r>
              <a:rPr lang="en-GB" sz="2000" spc="-15" dirty="0">
                <a:cs typeface="Calibri"/>
              </a:rPr>
              <a:t> station</a:t>
            </a:r>
            <a:endParaRPr lang="en-GB" sz="2000" dirty="0">
              <a:cs typeface="Calibri"/>
            </a:endParaRPr>
          </a:p>
        </p:txBody>
      </p:sp>
      <p:sp>
        <p:nvSpPr>
          <p:cNvPr id="15" name="object 15"/>
          <p:cNvSpPr txBox="1"/>
          <p:nvPr/>
        </p:nvSpPr>
        <p:spPr>
          <a:xfrm>
            <a:off x="2501010" y="5113782"/>
            <a:ext cx="2252345" cy="629018"/>
          </a:xfrm>
          <a:prstGeom prst="rect">
            <a:avLst/>
          </a:prstGeom>
        </p:spPr>
        <p:txBody>
          <a:bodyPr vert="horz" wrap="square" lIns="0" tIns="13335" rIns="0" bIns="0" rtlCol="0">
            <a:spAutoFit/>
          </a:bodyPr>
          <a:lstStyle/>
          <a:p>
            <a:pPr marL="12065" marR="5080" algn="ctr">
              <a:lnSpc>
                <a:spcPct val="100000"/>
              </a:lnSpc>
              <a:spcBef>
                <a:spcPts val="105"/>
              </a:spcBef>
            </a:pPr>
            <a:r>
              <a:rPr lang="en-GB" sz="2000" spc="-75" dirty="0">
                <a:latin typeface="Calibri"/>
                <a:cs typeface="Calibri"/>
              </a:rPr>
              <a:t>R</a:t>
            </a:r>
            <a:r>
              <a:rPr lang="en-GB" sz="2000" spc="-15" dirty="0">
                <a:latin typeface="Calibri"/>
                <a:cs typeface="Calibri"/>
              </a:rPr>
              <a:t>eplacement waste transfer station</a:t>
            </a:r>
            <a:endParaRPr sz="2000" dirty="0">
              <a:latin typeface="Calibri"/>
              <a:cs typeface="Calibri"/>
            </a:endParaRPr>
          </a:p>
        </p:txBody>
      </p:sp>
      <p:sp>
        <p:nvSpPr>
          <p:cNvPr id="16" name="object 16"/>
          <p:cNvSpPr txBox="1"/>
          <p:nvPr/>
        </p:nvSpPr>
        <p:spPr>
          <a:xfrm>
            <a:off x="5021985" y="5125212"/>
            <a:ext cx="2061567" cy="629018"/>
          </a:xfrm>
          <a:prstGeom prst="rect">
            <a:avLst/>
          </a:prstGeom>
        </p:spPr>
        <p:txBody>
          <a:bodyPr vert="horz" wrap="square" lIns="0" tIns="13335" rIns="0" bIns="0" rtlCol="0">
            <a:spAutoFit/>
          </a:bodyPr>
          <a:lstStyle/>
          <a:p>
            <a:pPr marL="78105" marR="5080" indent="-66040" algn="ctr">
              <a:lnSpc>
                <a:spcPct val="100000"/>
              </a:lnSpc>
              <a:spcBef>
                <a:spcPts val="105"/>
              </a:spcBef>
            </a:pPr>
            <a:r>
              <a:rPr lang="en-GB" sz="2000" spc="-30" dirty="0">
                <a:latin typeface="Calibri"/>
                <a:cs typeface="Calibri"/>
              </a:rPr>
              <a:t>Sidings &amp; train crew accommodation</a:t>
            </a:r>
            <a:endParaRPr sz="2000" dirty="0">
              <a:latin typeface="Calibri"/>
              <a:cs typeface="Calibri"/>
            </a:endParaRPr>
          </a:p>
        </p:txBody>
      </p:sp>
      <p:sp>
        <p:nvSpPr>
          <p:cNvPr id="18" name="object 18"/>
          <p:cNvSpPr/>
          <p:nvPr/>
        </p:nvSpPr>
        <p:spPr>
          <a:xfrm>
            <a:off x="1219047" y="2884932"/>
            <a:ext cx="948055" cy="1054100"/>
          </a:xfrm>
          <a:custGeom>
            <a:avLst/>
            <a:gdLst/>
            <a:ahLst/>
            <a:cxnLst/>
            <a:rect l="l" t="t" r="r" b="b"/>
            <a:pathLst>
              <a:path w="948055" h="1054100">
                <a:moveTo>
                  <a:pt x="891899" y="52438"/>
                </a:moveTo>
                <a:lnTo>
                  <a:pt x="0" y="1045590"/>
                </a:lnTo>
                <a:lnTo>
                  <a:pt x="9448" y="1054099"/>
                </a:lnTo>
                <a:lnTo>
                  <a:pt x="901334" y="60921"/>
                </a:lnTo>
                <a:lnTo>
                  <a:pt x="891899" y="52438"/>
                </a:lnTo>
                <a:close/>
              </a:path>
              <a:path w="948055" h="1054100">
                <a:moveTo>
                  <a:pt x="935727" y="43052"/>
                </a:moveTo>
                <a:lnTo>
                  <a:pt x="900328" y="43052"/>
                </a:lnTo>
                <a:lnTo>
                  <a:pt x="909853" y="51434"/>
                </a:lnTo>
                <a:lnTo>
                  <a:pt x="901334" y="60921"/>
                </a:lnTo>
                <a:lnTo>
                  <a:pt x="924966" y="82168"/>
                </a:lnTo>
                <a:lnTo>
                  <a:pt x="935727" y="43052"/>
                </a:lnTo>
                <a:close/>
              </a:path>
              <a:path w="948055" h="1054100">
                <a:moveTo>
                  <a:pt x="900328" y="43052"/>
                </a:moveTo>
                <a:lnTo>
                  <a:pt x="891899" y="52438"/>
                </a:lnTo>
                <a:lnTo>
                  <a:pt x="901334" y="60921"/>
                </a:lnTo>
                <a:lnTo>
                  <a:pt x="909853" y="51434"/>
                </a:lnTo>
                <a:lnTo>
                  <a:pt x="900328" y="43052"/>
                </a:lnTo>
                <a:close/>
              </a:path>
              <a:path w="948055" h="1054100">
                <a:moveTo>
                  <a:pt x="947572" y="0"/>
                </a:moveTo>
                <a:lnTo>
                  <a:pt x="868324" y="31241"/>
                </a:lnTo>
                <a:lnTo>
                  <a:pt x="891899" y="52438"/>
                </a:lnTo>
                <a:lnTo>
                  <a:pt x="900328" y="43052"/>
                </a:lnTo>
                <a:lnTo>
                  <a:pt x="935727" y="43052"/>
                </a:lnTo>
                <a:lnTo>
                  <a:pt x="947572" y="0"/>
                </a:lnTo>
                <a:close/>
              </a:path>
            </a:pathLst>
          </a:custGeom>
          <a:solidFill>
            <a:srgbClr val="FF0000"/>
          </a:solidFill>
        </p:spPr>
        <p:txBody>
          <a:bodyPr wrap="square" lIns="0" tIns="0" rIns="0" bIns="0" rtlCol="0"/>
          <a:lstStyle/>
          <a:p>
            <a:endParaRPr/>
          </a:p>
        </p:txBody>
      </p:sp>
      <p:sp>
        <p:nvSpPr>
          <p:cNvPr id="19" name="object 19"/>
          <p:cNvSpPr/>
          <p:nvPr/>
        </p:nvSpPr>
        <p:spPr>
          <a:xfrm>
            <a:off x="3605021" y="3090672"/>
            <a:ext cx="561340" cy="843915"/>
          </a:xfrm>
          <a:custGeom>
            <a:avLst/>
            <a:gdLst/>
            <a:ahLst/>
            <a:cxnLst/>
            <a:rect l="l" t="t" r="r" b="b"/>
            <a:pathLst>
              <a:path w="561339" h="843914">
                <a:moveTo>
                  <a:pt x="513535" y="60046"/>
                </a:moveTo>
                <a:lnTo>
                  <a:pt x="0" y="836802"/>
                </a:lnTo>
                <a:lnTo>
                  <a:pt x="10667" y="843788"/>
                </a:lnTo>
                <a:lnTo>
                  <a:pt x="524232" y="67114"/>
                </a:lnTo>
                <a:lnTo>
                  <a:pt x="513535" y="60046"/>
                </a:lnTo>
                <a:close/>
              </a:path>
              <a:path w="561339" h="843914">
                <a:moveTo>
                  <a:pt x="554950" y="49402"/>
                </a:moveTo>
                <a:lnTo>
                  <a:pt x="520573" y="49402"/>
                </a:lnTo>
                <a:lnTo>
                  <a:pt x="531240" y="56514"/>
                </a:lnTo>
                <a:lnTo>
                  <a:pt x="524232" y="67114"/>
                </a:lnTo>
                <a:lnTo>
                  <a:pt x="550672" y="84581"/>
                </a:lnTo>
                <a:lnTo>
                  <a:pt x="554950" y="49402"/>
                </a:lnTo>
                <a:close/>
              </a:path>
              <a:path w="561339" h="843914">
                <a:moveTo>
                  <a:pt x="520573" y="49402"/>
                </a:moveTo>
                <a:lnTo>
                  <a:pt x="513535" y="60046"/>
                </a:lnTo>
                <a:lnTo>
                  <a:pt x="524232" y="67114"/>
                </a:lnTo>
                <a:lnTo>
                  <a:pt x="531240" y="56514"/>
                </a:lnTo>
                <a:lnTo>
                  <a:pt x="520573" y="49402"/>
                </a:lnTo>
                <a:close/>
              </a:path>
              <a:path w="561339" h="843914">
                <a:moveTo>
                  <a:pt x="560958" y="0"/>
                </a:moveTo>
                <a:lnTo>
                  <a:pt x="487044" y="42544"/>
                </a:lnTo>
                <a:lnTo>
                  <a:pt x="513535" y="60046"/>
                </a:lnTo>
                <a:lnTo>
                  <a:pt x="520573" y="49402"/>
                </a:lnTo>
                <a:lnTo>
                  <a:pt x="554950" y="49402"/>
                </a:lnTo>
                <a:lnTo>
                  <a:pt x="560958" y="0"/>
                </a:lnTo>
                <a:close/>
              </a:path>
            </a:pathLst>
          </a:custGeom>
          <a:solidFill>
            <a:srgbClr val="FF0000"/>
          </a:solidFill>
        </p:spPr>
        <p:txBody>
          <a:bodyPr wrap="square" lIns="0" tIns="0" rIns="0" bIns="0" rtlCol="0"/>
          <a:lstStyle/>
          <a:p>
            <a:endParaRPr/>
          </a:p>
        </p:txBody>
      </p:sp>
      <p:sp>
        <p:nvSpPr>
          <p:cNvPr id="20" name="object 20"/>
          <p:cNvSpPr/>
          <p:nvPr/>
        </p:nvSpPr>
        <p:spPr>
          <a:xfrm>
            <a:off x="5475478" y="2444495"/>
            <a:ext cx="238760" cy="1529080"/>
          </a:xfrm>
          <a:custGeom>
            <a:avLst/>
            <a:gdLst/>
            <a:ahLst/>
            <a:cxnLst/>
            <a:rect l="l" t="t" r="r" b="b"/>
            <a:pathLst>
              <a:path w="238760" h="1529079">
                <a:moveTo>
                  <a:pt x="44096" y="74663"/>
                </a:moveTo>
                <a:lnTo>
                  <a:pt x="31526" y="76332"/>
                </a:lnTo>
                <a:lnTo>
                  <a:pt x="225679" y="1528826"/>
                </a:lnTo>
                <a:lnTo>
                  <a:pt x="238251" y="1527174"/>
                </a:lnTo>
                <a:lnTo>
                  <a:pt x="44096" y="74663"/>
                </a:lnTo>
                <a:close/>
              </a:path>
              <a:path w="238760" h="1529079">
                <a:moveTo>
                  <a:pt x="27686" y="0"/>
                </a:moveTo>
                <a:lnTo>
                  <a:pt x="0" y="80517"/>
                </a:lnTo>
                <a:lnTo>
                  <a:pt x="31526" y="76332"/>
                </a:lnTo>
                <a:lnTo>
                  <a:pt x="29845" y="63753"/>
                </a:lnTo>
                <a:lnTo>
                  <a:pt x="42418" y="62102"/>
                </a:lnTo>
                <a:lnTo>
                  <a:pt x="69871" y="62102"/>
                </a:lnTo>
                <a:lnTo>
                  <a:pt x="27686" y="0"/>
                </a:lnTo>
                <a:close/>
              </a:path>
              <a:path w="238760" h="1529079">
                <a:moveTo>
                  <a:pt x="42418" y="62102"/>
                </a:moveTo>
                <a:lnTo>
                  <a:pt x="29845" y="63753"/>
                </a:lnTo>
                <a:lnTo>
                  <a:pt x="31526" y="76332"/>
                </a:lnTo>
                <a:lnTo>
                  <a:pt x="44096" y="74663"/>
                </a:lnTo>
                <a:lnTo>
                  <a:pt x="42418" y="62102"/>
                </a:lnTo>
                <a:close/>
              </a:path>
              <a:path w="238760" h="1529079">
                <a:moveTo>
                  <a:pt x="69871" y="62102"/>
                </a:moveTo>
                <a:lnTo>
                  <a:pt x="42418" y="62102"/>
                </a:lnTo>
                <a:lnTo>
                  <a:pt x="44096" y="74663"/>
                </a:lnTo>
                <a:lnTo>
                  <a:pt x="75564" y="70484"/>
                </a:lnTo>
                <a:lnTo>
                  <a:pt x="69871" y="62102"/>
                </a:lnTo>
                <a:close/>
              </a:path>
            </a:pathLst>
          </a:custGeom>
          <a:solidFill>
            <a:srgbClr val="FF0000"/>
          </a:solidFill>
        </p:spPr>
        <p:txBody>
          <a:bodyPr wrap="square" lIns="0" tIns="0" rIns="0" bIns="0" rtlCol="0"/>
          <a:lstStyle/>
          <a:p>
            <a:endParaRPr/>
          </a:p>
        </p:txBody>
      </p:sp>
      <p:sp>
        <p:nvSpPr>
          <p:cNvPr id="21" name="object 21"/>
          <p:cNvSpPr/>
          <p:nvPr/>
        </p:nvSpPr>
        <p:spPr>
          <a:xfrm>
            <a:off x="6803135" y="3067811"/>
            <a:ext cx="1306195" cy="902969"/>
          </a:xfrm>
          <a:custGeom>
            <a:avLst/>
            <a:gdLst/>
            <a:ahLst/>
            <a:cxnLst/>
            <a:rect l="l" t="t" r="r" b="b"/>
            <a:pathLst>
              <a:path w="1306195" h="902970">
                <a:moveTo>
                  <a:pt x="66307" y="38047"/>
                </a:moveTo>
                <a:lnTo>
                  <a:pt x="59126" y="48501"/>
                </a:lnTo>
                <a:lnTo>
                  <a:pt x="1298702" y="902843"/>
                </a:lnTo>
                <a:lnTo>
                  <a:pt x="1305814" y="892301"/>
                </a:lnTo>
                <a:lnTo>
                  <a:pt x="66307" y="38047"/>
                </a:lnTo>
                <a:close/>
              </a:path>
              <a:path w="1306195" h="902970">
                <a:moveTo>
                  <a:pt x="0" y="0"/>
                </a:moveTo>
                <a:lnTo>
                  <a:pt x="41148" y="74675"/>
                </a:lnTo>
                <a:lnTo>
                  <a:pt x="59126" y="48501"/>
                </a:lnTo>
                <a:lnTo>
                  <a:pt x="48641" y="41275"/>
                </a:lnTo>
                <a:lnTo>
                  <a:pt x="55880" y="30861"/>
                </a:lnTo>
                <a:lnTo>
                  <a:pt x="71243" y="30861"/>
                </a:lnTo>
                <a:lnTo>
                  <a:pt x="84328" y="11811"/>
                </a:lnTo>
                <a:lnTo>
                  <a:pt x="0" y="0"/>
                </a:lnTo>
                <a:close/>
              </a:path>
              <a:path w="1306195" h="902970">
                <a:moveTo>
                  <a:pt x="55880" y="30861"/>
                </a:moveTo>
                <a:lnTo>
                  <a:pt x="48641" y="41275"/>
                </a:lnTo>
                <a:lnTo>
                  <a:pt x="59126" y="48501"/>
                </a:lnTo>
                <a:lnTo>
                  <a:pt x="66307" y="38047"/>
                </a:lnTo>
                <a:lnTo>
                  <a:pt x="55880" y="30861"/>
                </a:lnTo>
                <a:close/>
              </a:path>
              <a:path w="1306195" h="902970">
                <a:moveTo>
                  <a:pt x="71243" y="30861"/>
                </a:moveTo>
                <a:lnTo>
                  <a:pt x="55880" y="30861"/>
                </a:lnTo>
                <a:lnTo>
                  <a:pt x="66307" y="38047"/>
                </a:lnTo>
                <a:lnTo>
                  <a:pt x="71243" y="30861"/>
                </a:lnTo>
                <a:close/>
              </a:path>
            </a:pathLst>
          </a:custGeom>
          <a:solidFill>
            <a:srgbClr val="FF0000"/>
          </a:solidFill>
        </p:spPr>
        <p:txBody>
          <a:bodyPr wrap="square" lIns="0" tIns="0" rIns="0" bIns="0" rtlCol="0"/>
          <a:lstStyle/>
          <a:p>
            <a:endParaRPr/>
          </a:p>
        </p:txBody>
      </p:sp>
      <p:sp>
        <p:nvSpPr>
          <p:cNvPr id="22" name="object 22"/>
          <p:cNvSpPr/>
          <p:nvPr/>
        </p:nvSpPr>
        <p:spPr>
          <a:xfrm>
            <a:off x="51815" y="3934967"/>
            <a:ext cx="2342388" cy="1161288"/>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7133844" y="3939032"/>
            <a:ext cx="1958339" cy="1157223"/>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2444495" y="3930396"/>
            <a:ext cx="2330196" cy="1165859"/>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4824983" y="3941064"/>
            <a:ext cx="2258569" cy="1155191"/>
          </a:xfrm>
          <a:prstGeom prst="rect">
            <a:avLst/>
          </a:prstGeom>
          <a:blipFill>
            <a:blip r:embed="rId7"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531338" y="386196"/>
            <a:ext cx="5893435" cy="635000"/>
          </a:xfrm>
          <a:prstGeom prst="rect">
            <a:avLst/>
          </a:prstGeom>
        </p:spPr>
        <p:txBody>
          <a:bodyPr vert="horz" wrap="square" lIns="0" tIns="12065" rIns="0" bIns="0" rtlCol="0">
            <a:spAutoFit/>
          </a:bodyPr>
          <a:lstStyle/>
          <a:p>
            <a:pPr marL="12700">
              <a:lnSpc>
                <a:spcPct val="100000"/>
              </a:lnSpc>
              <a:spcBef>
                <a:spcPts val="95"/>
              </a:spcBef>
            </a:pPr>
            <a:r>
              <a:rPr spc="-35" dirty="0">
                <a:solidFill>
                  <a:srgbClr val="238BB9"/>
                </a:solidFill>
              </a:rPr>
              <a:t>BXT </a:t>
            </a:r>
            <a:r>
              <a:rPr lang="en-GB" spc="-30" dirty="0">
                <a:solidFill>
                  <a:srgbClr val="238BB9"/>
                </a:solidFill>
              </a:rPr>
              <a:t>p</a:t>
            </a:r>
            <a:r>
              <a:rPr spc="-30" dirty="0" err="1">
                <a:solidFill>
                  <a:srgbClr val="238BB9"/>
                </a:solidFill>
              </a:rPr>
              <a:t>ackages</a:t>
            </a:r>
            <a:r>
              <a:rPr spc="-30" dirty="0">
                <a:solidFill>
                  <a:srgbClr val="238BB9"/>
                </a:solidFill>
              </a:rPr>
              <a:t> </a:t>
            </a:r>
            <a:r>
              <a:rPr spc="-5" dirty="0">
                <a:solidFill>
                  <a:srgbClr val="238BB9"/>
                </a:solidFill>
              </a:rPr>
              <a:t>and</a:t>
            </a:r>
            <a:r>
              <a:rPr spc="55" dirty="0">
                <a:solidFill>
                  <a:srgbClr val="238BB9"/>
                </a:solidFill>
              </a:rPr>
              <a:t> </a:t>
            </a:r>
            <a:r>
              <a:rPr lang="en-GB" spc="-10" dirty="0">
                <a:solidFill>
                  <a:srgbClr val="238BB9"/>
                </a:solidFill>
              </a:rPr>
              <a:t>o</a:t>
            </a:r>
            <a:r>
              <a:rPr spc="-10" dirty="0" err="1">
                <a:solidFill>
                  <a:srgbClr val="238BB9"/>
                </a:solidFill>
              </a:rPr>
              <a:t>verview</a:t>
            </a:r>
            <a:endParaRPr spc="-10" dirty="0">
              <a:solidFill>
                <a:srgbClr val="238BB9"/>
              </a:solidFill>
            </a:endParaRPr>
          </a:p>
        </p:txBody>
      </p:sp>
      <p:sp>
        <p:nvSpPr>
          <p:cNvPr id="27" name="object 16">
            <a:extLst>
              <a:ext uri="{FF2B5EF4-FFF2-40B4-BE49-F238E27FC236}">
                <a16:creationId xmlns:a16="http://schemas.microsoft.com/office/drawing/2014/main" id="{A095A232-53CF-4333-9321-5C7E3DAA66C9}"/>
              </a:ext>
            </a:extLst>
          </p:cNvPr>
          <p:cNvSpPr txBox="1"/>
          <p:nvPr/>
        </p:nvSpPr>
        <p:spPr>
          <a:xfrm>
            <a:off x="7133844" y="5125212"/>
            <a:ext cx="2061567" cy="321242"/>
          </a:xfrm>
          <a:prstGeom prst="rect">
            <a:avLst/>
          </a:prstGeom>
        </p:spPr>
        <p:txBody>
          <a:bodyPr vert="horz" wrap="square" lIns="0" tIns="13335" rIns="0" bIns="0" rtlCol="0">
            <a:spAutoFit/>
          </a:bodyPr>
          <a:lstStyle/>
          <a:p>
            <a:pPr marL="78105" marR="5080" indent="-66040" algn="ctr">
              <a:lnSpc>
                <a:spcPct val="100000"/>
              </a:lnSpc>
              <a:spcBef>
                <a:spcPts val="105"/>
              </a:spcBef>
            </a:pPr>
            <a:r>
              <a:rPr lang="en-GB" sz="2000" spc="-30" dirty="0">
                <a:latin typeface="Calibri"/>
                <a:cs typeface="Calibri"/>
              </a:rPr>
              <a:t>Rail freight facility</a:t>
            </a:r>
            <a:endParaRPr sz="20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30" y="381000"/>
            <a:ext cx="6887970" cy="628377"/>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238BB9"/>
                </a:solidFill>
              </a:rPr>
              <a:t>Brent </a:t>
            </a:r>
            <a:r>
              <a:rPr spc="-10" dirty="0">
                <a:solidFill>
                  <a:srgbClr val="238BB9"/>
                </a:solidFill>
              </a:rPr>
              <a:t>Cross </a:t>
            </a:r>
            <a:r>
              <a:rPr spc="-45" dirty="0">
                <a:solidFill>
                  <a:srgbClr val="238BB9"/>
                </a:solidFill>
              </a:rPr>
              <a:t>West </a:t>
            </a:r>
            <a:r>
              <a:rPr lang="en-GB" spc="-20" dirty="0">
                <a:solidFill>
                  <a:srgbClr val="238BB9"/>
                </a:solidFill>
              </a:rPr>
              <a:t>station </a:t>
            </a:r>
            <a:r>
              <a:rPr spc="-20" dirty="0">
                <a:solidFill>
                  <a:srgbClr val="238BB9"/>
                </a:solidFill>
              </a:rPr>
              <a:t>status</a:t>
            </a:r>
            <a:endParaRPr dirty="0"/>
          </a:p>
        </p:txBody>
      </p:sp>
      <p:sp>
        <p:nvSpPr>
          <p:cNvPr id="3" name="object 3"/>
          <p:cNvSpPr/>
          <p:nvPr/>
        </p:nvSpPr>
        <p:spPr>
          <a:xfrm>
            <a:off x="5291328" y="1417319"/>
            <a:ext cx="3842385" cy="4109085"/>
          </a:xfrm>
          <a:custGeom>
            <a:avLst/>
            <a:gdLst/>
            <a:ahLst/>
            <a:cxnLst/>
            <a:rect l="l" t="t" r="r" b="b"/>
            <a:pathLst>
              <a:path w="3842384" h="4109085">
                <a:moveTo>
                  <a:pt x="0" y="4108704"/>
                </a:moveTo>
                <a:lnTo>
                  <a:pt x="3842004" y="4108704"/>
                </a:lnTo>
                <a:lnTo>
                  <a:pt x="3842004" y="0"/>
                </a:lnTo>
                <a:lnTo>
                  <a:pt x="0" y="0"/>
                </a:lnTo>
                <a:lnTo>
                  <a:pt x="0" y="4108704"/>
                </a:lnTo>
                <a:close/>
              </a:path>
            </a:pathLst>
          </a:custGeom>
          <a:noFill/>
        </p:spPr>
        <p:txBody>
          <a:bodyPr wrap="square" lIns="0" tIns="0" rIns="0" bIns="0" rtlCol="0"/>
          <a:lstStyle/>
          <a:p>
            <a:endParaRPr/>
          </a:p>
        </p:txBody>
      </p:sp>
      <p:sp>
        <p:nvSpPr>
          <p:cNvPr id="4" name="object 4"/>
          <p:cNvSpPr txBox="1"/>
          <p:nvPr/>
        </p:nvSpPr>
        <p:spPr>
          <a:xfrm>
            <a:off x="5371591" y="1433906"/>
            <a:ext cx="3649979" cy="4168449"/>
          </a:xfrm>
          <a:prstGeom prst="rect">
            <a:avLst/>
          </a:prstGeom>
        </p:spPr>
        <p:txBody>
          <a:bodyPr vert="horz" wrap="square" lIns="0" tIns="13335" rIns="0" bIns="0" rtlCol="0">
            <a:spAutoFit/>
          </a:bodyPr>
          <a:lstStyle/>
          <a:p>
            <a:pPr marL="377190" indent="-285750">
              <a:lnSpc>
                <a:spcPct val="100000"/>
              </a:lnSpc>
              <a:spcBef>
                <a:spcPts val="240"/>
              </a:spcBef>
              <a:buFont typeface="Arial" panose="020B0604020202020204" pitchFamily="34" charset="0"/>
              <a:buChar char="•"/>
              <a:tabLst>
                <a:tab pos="434340" algn="l"/>
                <a:tab pos="434975" algn="l"/>
              </a:tabLst>
            </a:pPr>
            <a:r>
              <a:rPr lang="en-GB" sz="2400" spc="-10" dirty="0">
                <a:cs typeface="Calibri"/>
              </a:rPr>
              <a:t>Design approved by NR</a:t>
            </a:r>
          </a:p>
          <a:p>
            <a:pPr marL="377190" indent="-285750">
              <a:lnSpc>
                <a:spcPct val="100000"/>
              </a:lnSpc>
              <a:spcBef>
                <a:spcPts val="240"/>
              </a:spcBef>
              <a:buFont typeface="Arial" panose="020B0604020202020204" pitchFamily="34" charset="0"/>
              <a:buChar char="•"/>
              <a:tabLst>
                <a:tab pos="434340" algn="l"/>
                <a:tab pos="434975" algn="l"/>
              </a:tabLst>
            </a:pPr>
            <a:endParaRPr lang="en-GB" sz="2400" spc="-10" dirty="0">
              <a:cs typeface="Calibri"/>
            </a:endParaRPr>
          </a:p>
          <a:p>
            <a:pPr marL="377190" indent="-285750">
              <a:lnSpc>
                <a:spcPct val="100000"/>
              </a:lnSpc>
              <a:spcBef>
                <a:spcPts val="240"/>
              </a:spcBef>
              <a:buFont typeface="Arial" panose="020B0604020202020204" pitchFamily="34" charset="0"/>
              <a:buChar char="•"/>
              <a:tabLst>
                <a:tab pos="434340" algn="l"/>
                <a:tab pos="434975" algn="l"/>
              </a:tabLst>
            </a:pPr>
            <a:r>
              <a:rPr lang="en-GB" sz="2400" spc="-10" dirty="0">
                <a:cs typeface="Calibri"/>
              </a:rPr>
              <a:t>Final planning submission in April</a:t>
            </a:r>
          </a:p>
          <a:p>
            <a:pPr marL="377190" indent="-285750">
              <a:lnSpc>
                <a:spcPct val="100000"/>
              </a:lnSpc>
              <a:spcBef>
                <a:spcPts val="240"/>
              </a:spcBef>
              <a:buFont typeface="Arial" panose="020B0604020202020204" pitchFamily="34" charset="0"/>
              <a:buChar char="•"/>
              <a:tabLst>
                <a:tab pos="434340" algn="l"/>
                <a:tab pos="434975" algn="l"/>
              </a:tabLst>
            </a:pPr>
            <a:endParaRPr lang="en-GB" sz="2400" spc="-10" dirty="0">
              <a:cs typeface="Calibri"/>
            </a:endParaRPr>
          </a:p>
          <a:p>
            <a:pPr marL="377190" indent="-285750">
              <a:lnSpc>
                <a:spcPct val="100000"/>
              </a:lnSpc>
              <a:spcBef>
                <a:spcPts val="240"/>
              </a:spcBef>
              <a:buFont typeface="Arial" panose="020B0604020202020204" pitchFamily="34" charset="0"/>
              <a:buChar char="•"/>
              <a:tabLst>
                <a:tab pos="434340" algn="l"/>
                <a:tab pos="434975" algn="l"/>
              </a:tabLst>
            </a:pPr>
            <a:r>
              <a:rPr lang="en-GB" sz="2400" spc="-10" dirty="0">
                <a:cs typeface="Calibri"/>
              </a:rPr>
              <a:t>LBB to appoint contractor to build station (Sep 2019)</a:t>
            </a:r>
          </a:p>
          <a:p>
            <a:pPr marL="377190" indent="-285750">
              <a:lnSpc>
                <a:spcPct val="100000"/>
              </a:lnSpc>
              <a:spcBef>
                <a:spcPts val="240"/>
              </a:spcBef>
              <a:buFont typeface="Arial" panose="020B0604020202020204" pitchFamily="34" charset="0"/>
              <a:buChar char="•"/>
              <a:tabLst>
                <a:tab pos="434340" algn="l"/>
                <a:tab pos="434975" algn="l"/>
              </a:tabLst>
            </a:pPr>
            <a:endParaRPr lang="en-GB" sz="2400" spc="-10" dirty="0">
              <a:cs typeface="Calibri"/>
            </a:endParaRPr>
          </a:p>
          <a:p>
            <a:pPr marL="377190" indent="-285750">
              <a:lnSpc>
                <a:spcPct val="100000"/>
              </a:lnSpc>
              <a:spcBef>
                <a:spcPts val="240"/>
              </a:spcBef>
              <a:buFont typeface="Arial" panose="020B0604020202020204" pitchFamily="34" charset="0"/>
              <a:buChar char="•"/>
              <a:tabLst>
                <a:tab pos="434340" algn="l"/>
                <a:tab pos="434975" algn="l"/>
              </a:tabLst>
            </a:pPr>
            <a:r>
              <a:rPr lang="en-GB" sz="2400" spc="-10" dirty="0">
                <a:cs typeface="Calibri"/>
              </a:rPr>
              <a:t>Station to open by May 2022</a:t>
            </a:r>
            <a:endParaRPr lang="en-GB" sz="2400" dirty="0">
              <a:cs typeface="Calibri"/>
            </a:endParaRPr>
          </a:p>
          <a:p>
            <a:pPr marL="285750" indent="-285750">
              <a:lnSpc>
                <a:spcPct val="100000"/>
              </a:lnSpc>
              <a:spcBef>
                <a:spcPts val="20"/>
              </a:spcBef>
              <a:buFont typeface="Arial" panose="020B0604020202020204" pitchFamily="34" charset="0"/>
              <a:buChar char="•"/>
            </a:pPr>
            <a:endParaRPr lang="en-GB" sz="2000" dirty="0">
              <a:latin typeface="Times New Roman"/>
              <a:cs typeface="Times New Roman"/>
            </a:endParaRPr>
          </a:p>
        </p:txBody>
      </p:sp>
      <p:sp>
        <p:nvSpPr>
          <p:cNvPr id="5" name="object 5"/>
          <p:cNvSpPr/>
          <p:nvPr/>
        </p:nvSpPr>
        <p:spPr>
          <a:xfrm>
            <a:off x="0" y="1417319"/>
            <a:ext cx="5291328" cy="410705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316E02-F09D-4226-BDE2-40ACC740521E}"/>
              </a:ext>
            </a:extLst>
          </p:cNvPr>
          <p:cNvSpPr txBox="1"/>
          <p:nvPr/>
        </p:nvSpPr>
        <p:spPr>
          <a:xfrm>
            <a:off x="228600" y="224879"/>
            <a:ext cx="7924800" cy="769441"/>
          </a:xfrm>
          <a:prstGeom prst="rect">
            <a:avLst/>
          </a:prstGeom>
          <a:noFill/>
        </p:spPr>
        <p:txBody>
          <a:bodyPr wrap="square" rtlCol="0">
            <a:spAutoFit/>
          </a:bodyPr>
          <a:lstStyle/>
          <a:p>
            <a:r>
              <a:rPr lang="en-GB" sz="4400" b="1" dirty="0">
                <a:solidFill>
                  <a:schemeClr val="tx2"/>
                </a:solidFill>
              </a:rPr>
              <a:t>Our Programme</a:t>
            </a:r>
          </a:p>
        </p:txBody>
      </p:sp>
      <p:grpSp>
        <p:nvGrpSpPr>
          <p:cNvPr id="4" name="Diagram 3">
            <a:extLst>
              <a:ext uri="{FF2B5EF4-FFF2-40B4-BE49-F238E27FC236}">
                <a16:creationId xmlns:a16="http://schemas.microsoft.com/office/drawing/2014/main" id="{0E182CA4-1309-4150-8900-AB723A38DD83}"/>
              </a:ext>
            </a:extLst>
          </p:cNvPr>
          <p:cNvGrpSpPr/>
          <p:nvPr/>
        </p:nvGrpSpPr>
        <p:grpSpPr>
          <a:xfrm>
            <a:off x="1" y="0"/>
            <a:ext cx="9143999" cy="6858000"/>
            <a:chOff x="266703" y="304806"/>
            <a:chExt cx="11544300" cy="6325536"/>
          </a:xfrm>
        </p:grpSpPr>
        <p:sp>
          <p:nvSpPr>
            <p:cNvPr id="5" name="Rectangle 4">
              <a:extLst>
                <a:ext uri="{FF2B5EF4-FFF2-40B4-BE49-F238E27FC236}">
                  <a16:creationId xmlns:a16="http://schemas.microsoft.com/office/drawing/2014/main" id="{4AF0B1EC-34E4-4588-BA87-857070CDC46B}"/>
                </a:ext>
              </a:extLst>
            </p:cNvPr>
            <p:cNvSpPr/>
            <p:nvPr/>
          </p:nvSpPr>
          <p:spPr>
            <a:xfrm>
              <a:off x="266703" y="304806"/>
              <a:ext cx="11544300" cy="6325536"/>
            </a:xfrm>
            <a:prstGeom prst="rect">
              <a:avLst/>
            </a:prstGeom>
            <a:blipFill>
              <a:blip r:embed="rId3">
                <a:alphaModFix/>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5AA3619B-D89E-40C5-B9B7-F483A1D440CF}"/>
                </a:ext>
              </a:extLst>
            </p:cNvPr>
            <p:cNvSpPr/>
            <p:nvPr/>
          </p:nvSpPr>
          <p:spPr>
            <a:xfrm>
              <a:off x="266703" y="1532634"/>
              <a:ext cx="2008964" cy="950372"/>
            </a:xfrm>
            <a:custGeom>
              <a:avLst/>
              <a:gdLst>
                <a:gd name="f0" fmla="val 10800000"/>
                <a:gd name="f1" fmla="val 5400000"/>
                <a:gd name="f2" fmla="val 180"/>
                <a:gd name="f3" fmla="val w"/>
                <a:gd name="f4" fmla="val h"/>
                <a:gd name="f5" fmla="val 0"/>
                <a:gd name="f6" fmla="val 1586534"/>
                <a:gd name="f7" fmla="val 1011126"/>
                <a:gd name="f8" fmla="val 1080971"/>
                <a:gd name="f9" fmla="val 505563"/>
                <a:gd name="f10" fmla="+- 0 0 -90"/>
                <a:gd name="f11" fmla="*/ f3 1 1586534"/>
                <a:gd name="f12" fmla="*/ f4 1 1011126"/>
                <a:gd name="f13" fmla="+- f7 0 f5"/>
                <a:gd name="f14" fmla="+- f6 0 f5"/>
                <a:gd name="f15" fmla="*/ f10 f0 1"/>
                <a:gd name="f16" fmla="*/ f14 1 1586534"/>
                <a:gd name="f17" fmla="*/ f13 1 1011126"/>
                <a:gd name="f18" fmla="*/ 0 f14 1"/>
                <a:gd name="f19" fmla="*/ 0 f13 1"/>
                <a:gd name="f20" fmla="*/ 1080971 f14 1"/>
                <a:gd name="f21" fmla="*/ 1586534 f14 1"/>
                <a:gd name="f22" fmla="*/ 505563 f13 1"/>
                <a:gd name="f23" fmla="*/ 1011126 f13 1"/>
                <a:gd name="f24" fmla="*/ 505563 f14 1"/>
                <a:gd name="f25" fmla="*/ f15 1 f2"/>
                <a:gd name="f26" fmla="*/ f18 1 1586534"/>
                <a:gd name="f27" fmla="*/ f19 1 1011126"/>
                <a:gd name="f28" fmla="*/ f20 1 1586534"/>
                <a:gd name="f29" fmla="*/ f21 1 1586534"/>
                <a:gd name="f30" fmla="*/ f22 1 1011126"/>
                <a:gd name="f31" fmla="*/ f23 1 1011126"/>
                <a:gd name="f32" fmla="*/ f24 1 1586534"/>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586534" h="1011126">
                  <a:moveTo>
                    <a:pt x="f5" y="f5"/>
                  </a:moveTo>
                  <a:lnTo>
                    <a:pt x="f8" y="f5"/>
                  </a:lnTo>
                  <a:lnTo>
                    <a:pt x="f6" y="f9"/>
                  </a:lnTo>
                  <a:lnTo>
                    <a:pt x="f8" y="f7"/>
                  </a:lnTo>
                  <a:lnTo>
                    <a:pt x="f5" y="f7"/>
                  </a:lnTo>
                  <a:lnTo>
                    <a:pt x="f9" y="f9"/>
                  </a:lnTo>
                  <a:lnTo>
                    <a:pt x="f5" y="f5"/>
                  </a:lnTo>
                  <a:close/>
                </a:path>
              </a:pathLst>
            </a:custGeom>
            <a:gradFill>
              <a:gsLst>
                <a:gs pos="0">
                  <a:srgbClr val="6083CB"/>
                </a:gs>
                <a:gs pos="100000">
                  <a:srgbClr val="3E70CA"/>
                </a:gs>
              </a:gsLst>
              <a:lin ang="5400000"/>
            </a:gradFill>
            <a:ln cap="flat">
              <a:noFill/>
              <a:prstDash val="solid"/>
            </a:ln>
          </p:spPr>
          <p:txBody>
            <a:bodyPr vert="horz" wrap="square" lIns="525880" tIns="10158" rIns="505562" bIns="10158"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Calibri"/>
                </a:rPr>
                <a:t>2019</a:t>
              </a:r>
            </a:p>
          </p:txBody>
        </p:sp>
        <p:sp>
          <p:nvSpPr>
            <p:cNvPr id="7" name="Freeform: Shape 6">
              <a:extLst>
                <a:ext uri="{FF2B5EF4-FFF2-40B4-BE49-F238E27FC236}">
                  <a16:creationId xmlns:a16="http://schemas.microsoft.com/office/drawing/2014/main" id="{132B6F67-77F5-47DE-895E-F576E95B5E72}"/>
                </a:ext>
              </a:extLst>
            </p:cNvPr>
            <p:cNvSpPr/>
            <p:nvPr/>
          </p:nvSpPr>
          <p:spPr>
            <a:xfrm>
              <a:off x="1962146" y="1535058"/>
              <a:ext cx="2400300" cy="950372"/>
            </a:xfrm>
            <a:custGeom>
              <a:avLst/>
              <a:gdLst>
                <a:gd name="f0" fmla="val 10800000"/>
                <a:gd name="f1" fmla="val 5400000"/>
                <a:gd name="f2" fmla="val 180"/>
                <a:gd name="f3" fmla="val w"/>
                <a:gd name="f4" fmla="val h"/>
                <a:gd name="f5" fmla="val 0"/>
                <a:gd name="f6" fmla="val 1649727"/>
                <a:gd name="f7" fmla="val 978327"/>
                <a:gd name="f8" fmla="val 1160564"/>
                <a:gd name="f9" fmla="val 489164"/>
                <a:gd name="f10" fmla="+- 0 0 -90"/>
                <a:gd name="f11" fmla="*/ f3 1 1649727"/>
                <a:gd name="f12" fmla="*/ f4 1 978327"/>
                <a:gd name="f13" fmla="+- f7 0 f5"/>
                <a:gd name="f14" fmla="+- f6 0 f5"/>
                <a:gd name="f15" fmla="*/ f10 f0 1"/>
                <a:gd name="f16" fmla="*/ f14 1 1649727"/>
                <a:gd name="f17" fmla="*/ f13 1 978327"/>
                <a:gd name="f18" fmla="*/ 0 f14 1"/>
                <a:gd name="f19" fmla="*/ 0 f13 1"/>
                <a:gd name="f20" fmla="*/ 1160564 f14 1"/>
                <a:gd name="f21" fmla="*/ 1649727 f14 1"/>
                <a:gd name="f22" fmla="*/ 489164 f13 1"/>
                <a:gd name="f23" fmla="*/ 978327 f13 1"/>
                <a:gd name="f24" fmla="*/ 489164 f14 1"/>
                <a:gd name="f25" fmla="*/ f15 1 f2"/>
                <a:gd name="f26" fmla="*/ f18 1 1649727"/>
                <a:gd name="f27" fmla="*/ f19 1 978327"/>
                <a:gd name="f28" fmla="*/ f20 1 1649727"/>
                <a:gd name="f29" fmla="*/ f21 1 1649727"/>
                <a:gd name="f30" fmla="*/ f22 1 978327"/>
                <a:gd name="f31" fmla="*/ f23 1 978327"/>
                <a:gd name="f32" fmla="*/ f24 1 1649727"/>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649727" h="978327">
                  <a:moveTo>
                    <a:pt x="f5" y="f5"/>
                  </a:moveTo>
                  <a:lnTo>
                    <a:pt x="f8" y="f5"/>
                  </a:lnTo>
                  <a:lnTo>
                    <a:pt x="f6" y="f9"/>
                  </a:lnTo>
                  <a:lnTo>
                    <a:pt x="f8" y="f7"/>
                  </a:lnTo>
                  <a:lnTo>
                    <a:pt x="f5" y="f7"/>
                  </a:lnTo>
                  <a:lnTo>
                    <a:pt x="f9" y="f9"/>
                  </a:lnTo>
                  <a:lnTo>
                    <a:pt x="f5" y="f5"/>
                  </a:lnTo>
                  <a:close/>
                </a:path>
              </a:pathLst>
            </a:custGeom>
            <a:solidFill>
              <a:srgbClr val="CFD5EA">
                <a:alpha val="90000"/>
              </a:srgbClr>
            </a:solidFill>
            <a:ln w="6345" cap="flat">
              <a:solidFill>
                <a:srgbClr val="CFD5EA">
                  <a:alpha val="90000"/>
                </a:srgbClr>
              </a:solidFill>
              <a:prstDash val="solid"/>
              <a:miter/>
            </a:ln>
          </p:spPr>
          <p:txBody>
            <a:bodyPr vert="horz" wrap="square" lIns="506943" tIns="8887" rIns="489167" bIns="8887"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alibri"/>
                </a:rPr>
                <a:t>February- Sidings and TOC Start of Works</a:t>
              </a:r>
            </a:p>
          </p:txBody>
        </p:sp>
        <p:sp>
          <p:nvSpPr>
            <p:cNvPr id="8" name="Freeform: Shape 7">
              <a:extLst>
                <a:ext uri="{FF2B5EF4-FFF2-40B4-BE49-F238E27FC236}">
                  <a16:creationId xmlns:a16="http://schemas.microsoft.com/office/drawing/2014/main" id="{F9DD973B-DC8C-4BBD-8186-D3DA445535B3}"/>
                </a:ext>
              </a:extLst>
            </p:cNvPr>
            <p:cNvSpPr/>
            <p:nvPr/>
          </p:nvSpPr>
          <p:spPr>
            <a:xfrm>
              <a:off x="4051048" y="1549450"/>
              <a:ext cx="2095722" cy="916740"/>
            </a:xfrm>
            <a:custGeom>
              <a:avLst/>
              <a:gdLst>
                <a:gd name="f0" fmla="val 10800000"/>
                <a:gd name="f1" fmla="val 5400000"/>
                <a:gd name="f2" fmla="val 180"/>
                <a:gd name="f3" fmla="val w"/>
                <a:gd name="f4" fmla="val h"/>
                <a:gd name="f5" fmla="val 0"/>
                <a:gd name="f6" fmla="val 1498239"/>
                <a:gd name="f7" fmla="val 916737"/>
                <a:gd name="f8" fmla="val 1039871"/>
                <a:gd name="f9" fmla="val 458369"/>
                <a:gd name="f10" fmla="+- 0 0 -90"/>
                <a:gd name="f11" fmla="*/ f3 1 1498239"/>
                <a:gd name="f12" fmla="*/ f4 1 916737"/>
                <a:gd name="f13" fmla="+- f7 0 f5"/>
                <a:gd name="f14" fmla="+- f6 0 f5"/>
                <a:gd name="f15" fmla="*/ f10 f0 1"/>
                <a:gd name="f16" fmla="*/ f14 1 1498239"/>
                <a:gd name="f17" fmla="*/ f13 1 916737"/>
                <a:gd name="f18" fmla="*/ 0 f14 1"/>
                <a:gd name="f19" fmla="*/ 0 f13 1"/>
                <a:gd name="f20" fmla="*/ 1039871 f14 1"/>
                <a:gd name="f21" fmla="*/ 1498239 f14 1"/>
                <a:gd name="f22" fmla="*/ 458369 f13 1"/>
                <a:gd name="f23" fmla="*/ 916737 f13 1"/>
                <a:gd name="f24" fmla="*/ 458369 f14 1"/>
                <a:gd name="f25" fmla="*/ f15 1 f2"/>
                <a:gd name="f26" fmla="*/ f18 1 1498239"/>
                <a:gd name="f27" fmla="*/ f19 1 916737"/>
                <a:gd name="f28" fmla="*/ f20 1 1498239"/>
                <a:gd name="f29" fmla="*/ f21 1 1498239"/>
                <a:gd name="f30" fmla="*/ f22 1 916737"/>
                <a:gd name="f31" fmla="*/ f23 1 916737"/>
                <a:gd name="f32" fmla="*/ f24 1 1498239"/>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498239" h="916737">
                  <a:moveTo>
                    <a:pt x="f5" y="f5"/>
                  </a:moveTo>
                  <a:lnTo>
                    <a:pt x="f8" y="f5"/>
                  </a:lnTo>
                  <a:lnTo>
                    <a:pt x="f6" y="f9"/>
                  </a:lnTo>
                  <a:lnTo>
                    <a:pt x="f8" y="f7"/>
                  </a:lnTo>
                  <a:lnTo>
                    <a:pt x="f5" y="f7"/>
                  </a:lnTo>
                  <a:lnTo>
                    <a:pt x="f9" y="f9"/>
                  </a:lnTo>
                  <a:lnTo>
                    <a:pt x="f5" y="f5"/>
                  </a:lnTo>
                  <a:close/>
                </a:path>
              </a:pathLst>
            </a:custGeom>
            <a:solidFill>
              <a:srgbClr val="CFD5EA">
                <a:alpha val="90000"/>
              </a:srgbClr>
            </a:solidFill>
            <a:ln w="6345" cap="flat">
              <a:solidFill>
                <a:srgbClr val="CFD5EA">
                  <a:alpha val="90000"/>
                </a:srgbClr>
              </a:solidFill>
              <a:prstDash val="solid"/>
              <a:miter/>
            </a:ln>
          </p:spPr>
          <p:txBody>
            <a:bodyPr vert="horz" wrap="square" lIns="476146" tIns="8887" rIns="458370" bIns="8887"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rPr>
                <a:t>March- Waste Transfer Start of Works</a:t>
              </a:r>
            </a:p>
          </p:txBody>
        </p:sp>
        <p:sp>
          <p:nvSpPr>
            <p:cNvPr id="9" name="Freeform: Shape 8">
              <a:extLst>
                <a:ext uri="{FF2B5EF4-FFF2-40B4-BE49-F238E27FC236}">
                  <a16:creationId xmlns:a16="http://schemas.microsoft.com/office/drawing/2014/main" id="{9A3FFDA1-1FF4-4726-994E-900708EFE1F1}"/>
                </a:ext>
              </a:extLst>
            </p:cNvPr>
            <p:cNvSpPr/>
            <p:nvPr/>
          </p:nvSpPr>
          <p:spPr>
            <a:xfrm>
              <a:off x="5999771" y="1545573"/>
              <a:ext cx="2242575" cy="898434"/>
            </a:xfrm>
            <a:custGeom>
              <a:avLst/>
              <a:gdLst>
                <a:gd name="f0" fmla="val 10800000"/>
                <a:gd name="f1" fmla="val 5400000"/>
                <a:gd name="f2" fmla="val 180"/>
                <a:gd name="f3" fmla="val w"/>
                <a:gd name="f4" fmla="val h"/>
                <a:gd name="f5" fmla="val 0"/>
                <a:gd name="f6" fmla="val 2078159"/>
                <a:gd name="f7" fmla="val 898433"/>
                <a:gd name="f8" fmla="val 1628943"/>
                <a:gd name="f9" fmla="val 449217"/>
                <a:gd name="f10" fmla="+- 0 0 -90"/>
                <a:gd name="f11" fmla="*/ f3 1 2078159"/>
                <a:gd name="f12" fmla="*/ f4 1 898433"/>
                <a:gd name="f13" fmla="+- f7 0 f5"/>
                <a:gd name="f14" fmla="+- f6 0 f5"/>
                <a:gd name="f15" fmla="*/ f10 f0 1"/>
                <a:gd name="f16" fmla="*/ f14 1 2078159"/>
                <a:gd name="f17" fmla="*/ f13 1 898433"/>
                <a:gd name="f18" fmla="*/ 0 f14 1"/>
                <a:gd name="f19" fmla="*/ 0 f13 1"/>
                <a:gd name="f20" fmla="*/ 1628943 f14 1"/>
                <a:gd name="f21" fmla="*/ 2078159 f14 1"/>
                <a:gd name="f22" fmla="*/ 449217 f13 1"/>
                <a:gd name="f23" fmla="*/ 898433 f13 1"/>
                <a:gd name="f24" fmla="*/ 449217 f14 1"/>
                <a:gd name="f25" fmla="*/ f15 1 f2"/>
                <a:gd name="f26" fmla="*/ f18 1 2078159"/>
                <a:gd name="f27" fmla="*/ f19 1 898433"/>
                <a:gd name="f28" fmla="*/ f20 1 2078159"/>
                <a:gd name="f29" fmla="*/ f21 1 2078159"/>
                <a:gd name="f30" fmla="*/ f22 1 898433"/>
                <a:gd name="f31" fmla="*/ f23 1 898433"/>
                <a:gd name="f32" fmla="*/ f24 1 2078159"/>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2078159" h="898433">
                  <a:moveTo>
                    <a:pt x="f5" y="f5"/>
                  </a:moveTo>
                  <a:lnTo>
                    <a:pt x="f8" y="f5"/>
                  </a:lnTo>
                  <a:lnTo>
                    <a:pt x="f6" y="f9"/>
                  </a:lnTo>
                  <a:lnTo>
                    <a:pt x="f8" y="f7"/>
                  </a:lnTo>
                  <a:lnTo>
                    <a:pt x="f5" y="f7"/>
                  </a:lnTo>
                  <a:lnTo>
                    <a:pt x="f9" y="f9"/>
                  </a:lnTo>
                  <a:lnTo>
                    <a:pt x="f5" y="f5"/>
                  </a:lnTo>
                  <a:close/>
                </a:path>
              </a:pathLst>
            </a:custGeom>
            <a:solidFill>
              <a:srgbClr val="CFD5EA">
                <a:alpha val="90000"/>
              </a:srgbClr>
            </a:solidFill>
            <a:ln w="6345" cap="flat">
              <a:solidFill>
                <a:srgbClr val="CFD5EA">
                  <a:alpha val="90000"/>
                </a:srgbClr>
              </a:solidFill>
              <a:prstDash val="solid"/>
              <a:miter/>
            </a:ln>
          </p:spPr>
          <p:txBody>
            <a:bodyPr vert="horz" wrap="square" lIns="466993" tIns="8887" rIns="449217" bIns="8887"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alibri"/>
                </a:rPr>
                <a:t>August – Train Personnel Accommodation Complete</a:t>
              </a:r>
            </a:p>
          </p:txBody>
        </p:sp>
        <p:sp>
          <p:nvSpPr>
            <p:cNvPr id="10" name="Freeform: Shape 9">
              <a:extLst>
                <a:ext uri="{FF2B5EF4-FFF2-40B4-BE49-F238E27FC236}">
                  <a16:creationId xmlns:a16="http://schemas.microsoft.com/office/drawing/2014/main" id="{4AAFE3B0-E726-4CA5-BC70-39E04A6809E2}"/>
                </a:ext>
              </a:extLst>
            </p:cNvPr>
            <p:cNvSpPr/>
            <p:nvPr/>
          </p:nvSpPr>
          <p:spPr>
            <a:xfrm>
              <a:off x="7975872" y="1545573"/>
              <a:ext cx="2050798" cy="916740"/>
            </a:xfrm>
            <a:custGeom>
              <a:avLst/>
              <a:gdLst>
                <a:gd name="f0" fmla="val 10800000"/>
                <a:gd name="f1" fmla="val 5400000"/>
                <a:gd name="f2" fmla="val 180"/>
                <a:gd name="f3" fmla="val w"/>
                <a:gd name="f4" fmla="val h"/>
                <a:gd name="f5" fmla="val 0"/>
                <a:gd name="f6" fmla="val 1796560"/>
                <a:gd name="f7" fmla="val 865257"/>
                <a:gd name="f8" fmla="val 1363932"/>
                <a:gd name="f9" fmla="val 432629"/>
                <a:gd name="f10" fmla="+- 0 0 -90"/>
                <a:gd name="f11" fmla="*/ f3 1 1796560"/>
                <a:gd name="f12" fmla="*/ f4 1 865257"/>
                <a:gd name="f13" fmla="+- f7 0 f5"/>
                <a:gd name="f14" fmla="+- f6 0 f5"/>
                <a:gd name="f15" fmla="*/ f10 f0 1"/>
                <a:gd name="f16" fmla="*/ f14 1 1796560"/>
                <a:gd name="f17" fmla="*/ f13 1 865257"/>
                <a:gd name="f18" fmla="*/ 0 f14 1"/>
                <a:gd name="f19" fmla="*/ 0 f13 1"/>
                <a:gd name="f20" fmla="*/ 1363932 f14 1"/>
                <a:gd name="f21" fmla="*/ 1796560 f14 1"/>
                <a:gd name="f22" fmla="*/ 432629 f13 1"/>
                <a:gd name="f23" fmla="*/ 865257 f13 1"/>
                <a:gd name="f24" fmla="*/ 432629 f14 1"/>
                <a:gd name="f25" fmla="*/ f15 1 f2"/>
                <a:gd name="f26" fmla="*/ f18 1 1796560"/>
                <a:gd name="f27" fmla="*/ f19 1 865257"/>
                <a:gd name="f28" fmla="*/ f20 1 1796560"/>
                <a:gd name="f29" fmla="*/ f21 1 1796560"/>
                <a:gd name="f30" fmla="*/ f22 1 865257"/>
                <a:gd name="f31" fmla="*/ f23 1 865257"/>
                <a:gd name="f32" fmla="*/ f24 1 1796560"/>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796560" h="865257">
                  <a:moveTo>
                    <a:pt x="f5" y="f5"/>
                  </a:moveTo>
                  <a:lnTo>
                    <a:pt x="f8" y="f5"/>
                  </a:lnTo>
                  <a:lnTo>
                    <a:pt x="f6" y="f9"/>
                  </a:lnTo>
                  <a:lnTo>
                    <a:pt x="f8" y="f7"/>
                  </a:lnTo>
                  <a:lnTo>
                    <a:pt x="f5" y="f7"/>
                  </a:lnTo>
                  <a:lnTo>
                    <a:pt x="f9" y="f9"/>
                  </a:lnTo>
                  <a:lnTo>
                    <a:pt x="f5" y="f5"/>
                  </a:lnTo>
                  <a:close/>
                </a:path>
              </a:pathLst>
            </a:custGeom>
            <a:solidFill>
              <a:srgbClr val="CFD5EA">
                <a:alpha val="90000"/>
              </a:srgbClr>
            </a:solidFill>
            <a:ln w="6345" cap="flat">
              <a:solidFill>
                <a:srgbClr val="CFD5EA">
                  <a:alpha val="90000"/>
                </a:srgbClr>
              </a:solidFill>
              <a:prstDash val="solid"/>
              <a:miter/>
            </a:ln>
          </p:spPr>
          <p:txBody>
            <a:bodyPr vert="horz" wrap="square" lIns="450406" tIns="8887" rIns="432630" bIns="8887"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rPr>
                <a:t>September -Fuel Farm Commissioned</a:t>
              </a:r>
            </a:p>
          </p:txBody>
        </p:sp>
        <p:sp>
          <p:nvSpPr>
            <p:cNvPr id="11" name="Freeform: Shape 10">
              <a:extLst>
                <a:ext uri="{FF2B5EF4-FFF2-40B4-BE49-F238E27FC236}">
                  <a16:creationId xmlns:a16="http://schemas.microsoft.com/office/drawing/2014/main" id="{127FF91B-3D6F-4971-962A-B46C8B9E9067}"/>
                </a:ext>
              </a:extLst>
            </p:cNvPr>
            <p:cNvSpPr/>
            <p:nvPr/>
          </p:nvSpPr>
          <p:spPr>
            <a:xfrm>
              <a:off x="9760195" y="1532625"/>
              <a:ext cx="2050798" cy="950372"/>
            </a:xfrm>
            <a:custGeom>
              <a:avLst/>
              <a:gdLst>
                <a:gd name="f0" fmla="val 10800000"/>
                <a:gd name="f1" fmla="val 5400000"/>
                <a:gd name="f2" fmla="val 180"/>
                <a:gd name="f3" fmla="val w"/>
                <a:gd name="f4" fmla="val h"/>
                <a:gd name="f5" fmla="val 0"/>
                <a:gd name="f6" fmla="val 1414209"/>
                <a:gd name="f7" fmla="val 833902"/>
                <a:gd name="f8" fmla="val 997258"/>
                <a:gd name="f9" fmla="val 416951"/>
                <a:gd name="f10" fmla="+- 0 0 -90"/>
                <a:gd name="f11" fmla="*/ f3 1 1414209"/>
                <a:gd name="f12" fmla="*/ f4 1 833902"/>
                <a:gd name="f13" fmla="+- f7 0 f5"/>
                <a:gd name="f14" fmla="+- f6 0 f5"/>
                <a:gd name="f15" fmla="*/ f10 f0 1"/>
                <a:gd name="f16" fmla="*/ f14 1 1414209"/>
                <a:gd name="f17" fmla="*/ f13 1 833902"/>
                <a:gd name="f18" fmla="*/ 0 f14 1"/>
                <a:gd name="f19" fmla="*/ 0 f13 1"/>
                <a:gd name="f20" fmla="*/ 997258 f14 1"/>
                <a:gd name="f21" fmla="*/ 1414209 f14 1"/>
                <a:gd name="f22" fmla="*/ 416951 f13 1"/>
                <a:gd name="f23" fmla="*/ 833902 f13 1"/>
                <a:gd name="f24" fmla="*/ 416951 f14 1"/>
                <a:gd name="f25" fmla="*/ f15 1 f2"/>
                <a:gd name="f26" fmla="*/ f18 1 1414209"/>
                <a:gd name="f27" fmla="*/ f19 1 833902"/>
                <a:gd name="f28" fmla="*/ f20 1 1414209"/>
                <a:gd name="f29" fmla="*/ f21 1 1414209"/>
                <a:gd name="f30" fmla="*/ f22 1 833902"/>
                <a:gd name="f31" fmla="*/ f23 1 833902"/>
                <a:gd name="f32" fmla="*/ f24 1 1414209"/>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414209" h="833902">
                  <a:moveTo>
                    <a:pt x="f5" y="f5"/>
                  </a:moveTo>
                  <a:lnTo>
                    <a:pt x="f8" y="f5"/>
                  </a:lnTo>
                  <a:lnTo>
                    <a:pt x="f6" y="f9"/>
                  </a:lnTo>
                  <a:lnTo>
                    <a:pt x="f8" y="f7"/>
                  </a:lnTo>
                  <a:lnTo>
                    <a:pt x="f5" y="f7"/>
                  </a:lnTo>
                  <a:lnTo>
                    <a:pt x="f9" y="f9"/>
                  </a:lnTo>
                  <a:lnTo>
                    <a:pt x="f5" y="f5"/>
                  </a:lnTo>
                  <a:close/>
                </a:path>
              </a:pathLst>
            </a:custGeom>
            <a:solidFill>
              <a:srgbClr val="CFD5EA">
                <a:alpha val="90000"/>
              </a:srgbClr>
            </a:solidFill>
            <a:ln w="6345" cap="flat">
              <a:solidFill>
                <a:srgbClr val="CFD5EA">
                  <a:alpha val="90000"/>
                </a:srgbClr>
              </a:solidFill>
              <a:prstDash val="solid"/>
              <a:miter/>
            </a:ln>
          </p:spPr>
          <p:txBody>
            <a:bodyPr vert="horz" wrap="square" lIns="434733" tIns="8887" rIns="416948" bIns="8887"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rPr>
                <a:t>November- Sidings Commissioned  </a:t>
              </a:r>
            </a:p>
          </p:txBody>
        </p:sp>
        <p:sp>
          <p:nvSpPr>
            <p:cNvPr id="12" name="Freeform: Shape 11">
              <a:extLst>
                <a:ext uri="{FF2B5EF4-FFF2-40B4-BE49-F238E27FC236}">
                  <a16:creationId xmlns:a16="http://schemas.microsoft.com/office/drawing/2014/main" id="{2B866826-2748-4D48-82FB-87DC2D37B93B}"/>
                </a:ext>
              </a:extLst>
            </p:cNvPr>
            <p:cNvSpPr/>
            <p:nvPr/>
          </p:nvSpPr>
          <p:spPr>
            <a:xfrm>
              <a:off x="266703" y="2943225"/>
              <a:ext cx="2008964" cy="811465"/>
            </a:xfrm>
            <a:custGeom>
              <a:avLst/>
              <a:gdLst>
                <a:gd name="f0" fmla="val 10800000"/>
                <a:gd name="f1" fmla="val 5400000"/>
                <a:gd name="f2" fmla="val 180"/>
                <a:gd name="f3" fmla="val w"/>
                <a:gd name="f4" fmla="val h"/>
                <a:gd name="f5" fmla="val 0"/>
                <a:gd name="f6" fmla="val 2174313"/>
                <a:gd name="f7" fmla="val 909231"/>
                <a:gd name="f8" fmla="val 1719698"/>
                <a:gd name="f9" fmla="val 454616"/>
                <a:gd name="f10" fmla="+- 0 0 -90"/>
                <a:gd name="f11" fmla="*/ f3 1 2174313"/>
                <a:gd name="f12" fmla="*/ f4 1 909231"/>
                <a:gd name="f13" fmla="+- f7 0 f5"/>
                <a:gd name="f14" fmla="+- f6 0 f5"/>
                <a:gd name="f15" fmla="*/ f10 f0 1"/>
                <a:gd name="f16" fmla="*/ f14 1 2174313"/>
                <a:gd name="f17" fmla="*/ f13 1 909231"/>
                <a:gd name="f18" fmla="*/ 0 f14 1"/>
                <a:gd name="f19" fmla="*/ 0 f13 1"/>
                <a:gd name="f20" fmla="*/ 1719698 f14 1"/>
                <a:gd name="f21" fmla="*/ 2174313 f14 1"/>
                <a:gd name="f22" fmla="*/ 454616 f13 1"/>
                <a:gd name="f23" fmla="*/ 909231 f13 1"/>
                <a:gd name="f24" fmla="*/ 454616 f14 1"/>
                <a:gd name="f25" fmla="*/ f15 1 f2"/>
                <a:gd name="f26" fmla="*/ f18 1 2174313"/>
                <a:gd name="f27" fmla="*/ f19 1 909231"/>
                <a:gd name="f28" fmla="*/ f20 1 2174313"/>
                <a:gd name="f29" fmla="*/ f21 1 2174313"/>
                <a:gd name="f30" fmla="*/ f22 1 909231"/>
                <a:gd name="f31" fmla="*/ f23 1 909231"/>
                <a:gd name="f32" fmla="*/ f24 1 2174313"/>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2174313" h="909231">
                  <a:moveTo>
                    <a:pt x="f5" y="f5"/>
                  </a:moveTo>
                  <a:lnTo>
                    <a:pt x="f8" y="f5"/>
                  </a:lnTo>
                  <a:lnTo>
                    <a:pt x="f6" y="f9"/>
                  </a:lnTo>
                  <a:lnTo>
                    <a:pt x="f8" y="f7"/>
                  </a:lnTo>
                  <a:lnTo>
                    <a:pt x="f5" y="f7"/>
                  </a:lnTo>
                  <a:lnTo>
                    <a:pt x="f9" y="f9"/>
                  </a:lnTo>
                  <a:lnTo>
                    <a:pt x="f5" y="f5"/>
                  </a:lnTo>
                  <a:close/>
                </a:path>
              </a:pathLst>
            </a:custGeom>
            <a:gradFill>
              <a:gsLst>
                <a:gs pos="0">
                  <a:srgbClr val="6083CB"/>
                </a:gs>
                <a:gs pos="100000">
                  <a:srgbClr val="3E70CA"/>
                </a:gs>
              </a:gsLst>
              <a:lin ang="5400000"/>
            </a:gradFill>
            <a:ln cap="flat">
              <a:noFill/>
              <a:prstDash val="solid"/>
            </a:ln>
          </p:spPr>
          <p:txBody>
            <a:bodyPr vert="horz" wrap="square" lIns="477472" tIns="11430" rIns="454612" bIns="1143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2020</a:t>
              </a:r>
            </a:p>
          </p:txBody>
        </p:sp>
        <p:sp>
          <p:nvSpPr>
            <p:cNvPr id="13" name="Freeform: Shape 12">
              <a:extLst>
                <a:ext uri="{FF2B5EF4-FFF2-40B4-BE49-F238E27FC236}">
                  <a16:creationId xmlns:a16="http://schemas.microsoft.com/office/drawing/2014/main" id="{63DAB7F5-AEEF-4879-BE4C-F86AEF92F773}"/>
                </a:ext>
              </a:extLst>
            </p:cNvPr>
            <p:cNvSpPr/>
            <p:nvPr/>
          </p:nvSpPr>
          <p:spPr>
            <a:xfrm>
              <a:off x="2098474" y="2943225"/>
              <a:ext cx="2539288" cy="811465"/>
            </a:xfrm>
            <a:custGeom>
              <a:avLst/>
              <a:gdLst>
                <a:gd name="f0" fmla="val 10800000"/>
                <a:gd name="f1" fmla="val 5400000"/>
                <a:gd name="f2" fmla="val 180"/>
                <a:gd name="f3" fmla="val w"/>
                <a:gd name="f4" fmla="val h"/>
                <a:gd name="f5" fmla="val 0"/>
                <a:gd name="f6" fmla="val 2604064"/>
                <a:gd name="f7" fmla="val 1181367"/>
                <a:gd name="f8" fmla="val 2013381"/>
                <a:gd name="f9" fmla="val 590684"/>
                <a:gd name="f10" fmla="+- 0 0 -90"/>
                <a:gd name="f11" fmla="*/ f3 1 2604064"/>
                <a:gd name="f12" fmla="*/ f4 1 1181367"/>
                <a:gd name="f13" fmla="+- f7 0 f5"/>
                <a:gd name="f14" fmla="+- f6 0 f5"/>
                <a:gd name="f15" fmla="*/ f10 f0 1"/>
                <a:gd name="f16" fmla="*/ f14 1 2604064"/>
                <a:gd name="f17" fmla="*/ f13 1 1181367"/>
                <a:gd name="f18" fmla="*/ 0 f14 1"/>
                <a:gd name="f19" fmla="*/ 0 f13 1"/>
                <a:gd name="f20" fmla="*/ 2013381 f14 1"/>
                <a:gd name="f21" fmla="*/ 2604064 f14 1"/>
                <a:gd name="f22" fmla="*/ 590684 f13 1"/>
                <a:gd name="f23" fmla="*/ 1181367 f13 1"/>
                <a:gd name="f24" fmla="*/ 590684 f14 1"/>
                <a:gd name="f25" fmla="*/ f15 1 f2"/>
                <a:gd name="f26" fmla="*/ f18 1 2604064"/>
                <a:gd name="f27" fmla="*/ f19 1 1181367"/>
                <a:gd name="f28" fmla="*/ f20 1 2604064"/>
                <a:gd name="f29" fmla="*/ f21 1 2604064"/>
                <a:gd name="f30" fmla="*/ f22 1 1181367"/>
                <a:gd name="f31" fmla="*/ f23 1 1181367"/>
                <a:gd name="f32" fmla="*/ f24 1 2604064"/>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2604064" h="1181367">
                  <a:moveTo>
                    <a:pt x="f5" y="f5"/>
                  </a:moveTo>
                  <a:lnTo>
                    <a:pt x="f8" y="f5"/>
                  </a:lnTo>
                  <a:lnTo>
                    <a:pt x="f6" y="f9"/>
                  </a:lnTo>
                  <a:lnTo>
                    <a:pt x="f8" y="f7"/>
                  </a:lnTo>
                  <a:lnTo>
                    <a:pt x="f5" y="f7"/>
                  </a:lnTo>
                  <a:lnTo>
                    <a:pt x="f9" y="f9"/>
                  </a:lnTo>
                  <a:lnTo>
                    <a:pt x="f5" y="f5"/>
                  </a:lnTo>
                  <a:close/>
                </a:path>
              </a:pathLst>
            </a:custGeom>
            <a:solidFill>
              <a:srgbClr val="CFD5EA">
                <a:alpha val="90000"/>
              </a:srgbClr>
            </a:solidFill>
            <a:ln w="6345" cap="flat">
              <a:solidFill>
                <a:srgbClr val="CFD5EA">
                  <a:alpha val="90000"/>
                </a:srgbClr>
              </a:solidFill>
              <a:prstDash val="solid"/>
              <a:miter/>
            </a:ln>
          </p:spPr>
          <p:txBody>
            <a:bodyPr vert="horz" wrap="square" lIns="608460" tIns="8887" rIns="590684" bIns="8887"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May- Station Construction Start</a:t>
              </a:r>
            </a:p>
          </p:txBody>
        </p:sp>
        <p:sp>
          <p:nvSpPr>
            <p:cNvPr id="14" name="Freeform: Shape 13">
              <a:extLst>
                <a:ext uri="{FF2B5EF4-FFF2-40B4-BE49-F238E27FC236}">
                  <a16:creationId xmlns:a16="http://schemas.microsoft.com/office/drawing/2014/main" id="{E4DBB4FB-C7F0-4988-B0EE-EAC1375F31A0}"/>
                </a:ext>
              </a:extLst>
            </p:cNvPr>
            <p:cNvSpPr/>
            <p:nvPr/>
          </p:nvSpPr>
          <p:spPr>
            <a:xfrm>
              <a:off x="266703" y="4062505"/>
              <a:ext cx="2008964" cy="892966"/>
            </a:xfrm>
            <a:custGeom>
              <a:avLst/>
              <a:gdLst>
                <a:gd name="f0" fmla="val 10800000"/>
                <a:gd name="f1" fmla="val 5400000"/>
                <a:gd name="f2" fmla="val 180"/>
                <a:gd name="f3" fmla="val w"/>
                <a:gd name="f4" fmla="val h"/>
                <a:gd name="f5" fmla="val 0"/>
                <a:gd name="f6" fmla="val 2375961"/>
                <a:gd name="f7" fmla="val 845823"/>
                <a:gd name="f8" fmla="val 1953050"/>
                <a:gd name="f9" fmla="val 422912"/>
                <a:gd name="f10" fmla="+- 0 0 -90"/>
                <a:gd name="f11" fmla="*/ f3 1 2375961"/>
                <a:gd name="f12" fmla="*/ f4 1 845823"/>
                <a:gd name="f13" fmla="+- f7 0 f5"/>
                <a:gd name="f14" fmla="+- f6 0 f5"/>
                <a:gd name="f15" fmla="*/ f10 f0 1"/>
                <a:gd name="f16" fmla="*/ f14 1 2375961"/>
                <a:gd name="f17" fmla="*/ f13 1 845823"/>
                <a:gd name="f18" fmla="*/ 0 f14 1"/>
                <a:gd name="f19" fmla="*/ 0 f13 1"/>
                <a:gd name="f20" fmla="*/ 1953050 f14 1"/>
                <a:gd name="f21" fmla="*/ 2375961 f14 1"/>
                <a:gd name="f22" fmla="*/ 422912 f13 1"/>
                <a:gd name="f23" fmla="*/ 845823 f13 1"/>
                <a:gd name="f24" fmla="*/ 422912 f14 1"/>
                <a:gd name="f25" fmla="*/ f15 1 f2"/>
                <a:gd name="f26" fmla="*/ f18 1 2375961"/>
                <a:gd name="f27" fmla="*/ f19 1 845823"/>
                <a:gd name="f28" fmla="*/ f20 1 2375961"/>
                <a:gd name="f29" fmla="*/ f21 1 2375961"/>
                <a:gd name="f30" fmla="*/ f22 1 845823"/>
                <a:gd name="f31" fmla="*/ f23 1 845823"/>
                <a:gd name="f32" fmla="*/ f24 1 2375961"/>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2375961" h="845823">
                  <a:moveTo>
                    <a:pt x="f5" y="f5"/>
                  </a:moveTo>
                  <a:lnTo>
                    <a:pt x="f8" y="f5"/>
                  </a:lnTo>
                  <a:lnTo>
                    <a:pt x="f6" y="f9"/>
                  </a:lnTo>
                  <a:lnTo>
                    <a:pt x="f8" y="f7"/>
                  </a:lnTo>
                  <a:lnTo>
                    <a:pt x="f5" y="f7"/>
                  </a:lnTo>
                  <a:lnTo>
                    <a:pt x="f9" y="f9"/>
                  </a:lnTo>
                  <a:lnTo>
                    <a:pt x="f5" y="f5"/>
                  </a:lnTo>
                  <a:close/>
                </a:path>
              </a:pathLst>
            </a:custGeom>
            <a:gradFill>
              <a:gsLst>
                <a:gs pos="0">
                  <a:srgbClr val="6083CB"/>
                </a:gs>
                <a:gs pos="100000">
                  <a:srgbClr val="3E70CA"/>
                </a:gs>
              </a:gsLst>
              <a:lin ang="5400000"/>
            </a:gradFill>
            <a:ln cap="flat">
              <a:noFill/>
              <a:prstDash val="solid"/>
            </a:ln>
          </p:spPr>
          <p:txBody>
            <a:bodyPr vert="horz" wrap="square" lIns="448312" tIns="12701" rIns="422910" bIns="1270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2022</a:t>
              </a:r>
            </a:p>
          </p:txBody>
        </p:sp>
        <p:sp>
          <p:nvSpPr>
            <p:cNvPr id="15" name="Freeform: Shape 14">
              <a:extLst>
                <a:ext uri="{FF2B5EF4-FFF2-40B4-BE49-F238E27FC236}">
                  <a16:creationId xmlns:a16="http://schemas.microsoft.com/office/drawing/2014/main" id="{A2217618-69F5-4BCD-96C8-E9106EEB639F}"/>
                </a:ext>
              </a:extLst>
            </p:cNvPr>
            <p:cNvSpPr/>
            <p:nvPr/>
          </p:nvSpPr>
          <p:spPr>
            <a:xfrm>
              <a:off x="2200750" y="4066254"/>
              <a:ext cx="2437004" cy="872291"/>
            </a:xfrm>
            <a:custGeom>
              <a:avLst/>
              <a:gdLst>
                <a:gd name="f0" fmla="val 10800000"/>
                <a:gd name="f1" fmla="val 5400000"/>
                <a:gd name="f2" fmla="val 180"/>
                <a:gd name="f3" fmla="val w"/>
                <a:gd name="f4" fmla="val h"/>
                <a:gd name="f5" fmla="val 0"/>
                <a:gd name="f6" fmla="val 2152610"/>
                <a:gd name="f7" fmla="val 898765"/>
                <a:gd name="f8" fmla="val 1703228"/>
                <a:gd name="f9" fmla="val 449383"/>
                <a:gd name="f10" fmla="+- 0 0 -90"/>
                <a:gd name="f11" fmla="*/ f3 1 2152610"/>
                <a:gd name="f12" fmla="*/ f4 1 898765"/>
                <a:gd name="f13" fmla="+- f7 0 f5"/>
                <a:gd name="f14" fmla="+- f6 0 f5"/>
                <a:gd name="f15" fmla="*/ f10 f0 1"/>
                <a:gd name="f16" fmla="*/ f14 1 2152610"/>
                <a:gd name="f17" fmla="*/ f13 1 898765"/>
                <a:gd name="f18" fmla="*/ 0 f14 1"/>
                <a:gd name="f19" fmla="*/ 0 f13 1"/>
                <a:gd name="f20" fmla="*/ 1703228 f14 1"/>
                <a:gd name="f21" fmla="*/ 2152610 f14 1"/>
                <a:gd name="f22" fmla="*/ 449383 f13 1"/>
                <a:gd name="f23" fmla="*/ 898765 f13 1"/>
                <a:gd name="f24" fmla="*/ 449383 f14 1"/>
                <a:gd name="f25" fmla="*/ f15 1 f2"/>
                <a:gd name="f26" fmla="*/ f18 1 2152610"/>
                <a:gd name="f27" fmla="*/ f19 1 898765"/>
                <a:gd name="f28" fmla="*/ f20 1 2152610"/>
                <a:gd name="f29" fmla="*/ f21 1 2152610"/>
                <a:gd name="f30" fmla="*/ f22 1 898765"/>
                <a:gd name="f31" fmla="*/ f23 1 898765"/>
                <a:gd name="f32" fmla="*/ f24 1 2152610"/>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2152610" h="898765">
                  <a:moveTo>
                    <a:pt x="f5" y="f5"/>
                  </a:moveTo>
                  <a:lnTo>
                    <a:pt x="f8" y="f5"/>
                  </a:lnTo>
                  <a:lnTo>
                    <a:pt x="f6" y="f9"/>
                  </a:lnTo>
                  <a:lnTo>
                    <a:pt x="f8" y="f7"/>
                  </a:lnTo>
                  <a:lnTo>
                    <a:pt x="f5" y="f7"/>
                  </a:lnTo>
                  <a:lnTo>
                    <a:pt x="f9" y="f9"/>
                  </a:lnTo>
                  <a:lnTo>
                    <a:pt x="f5" y="f5"/>
                  </a:lnTo>
                  <a:close/>
                </a:path>
              </a:pathLst>
            </a:custGeom>
            <a:solidFill>
              <a:srgbClr val="CFD5EA">
                <a:alpha val="90000"/>
              </a:srgbClr>
            </a:solidFill>
            <a:ln w="6345" cap="flat">
              <a:solidFill>
                <a:srgbClr val="CFD5EA">
                  <a:alpha val="90000"/>
                </a:srgbClr>
              </a:solidFill>
              <a:prstDash val="solid"/>
              <a:miter/>
            </a:ln>
          </p:spPr>
          <p:txBody>
            <a:bodyPr vert="horz" wrap="square" lIns="468428" tIns="9528" rIns="449381"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000000"/>
                  </a:solidFill>
                  <a:uFillTx/>
                  <a:latin typeface="Calibri"/>
                </a:rPr>
                <a:t>May -</a:t>
              </a:r>
              <a:r>
                <a:rPr lang="en-GB" sz="1500" b="1" i="0" u="none" strike="noStrike" kern="1200" cap="none" spc="0" baseline="0">
                  <a:solidFill>
                    <a:srgbClr val="000000"/>
                  </a:solidFill>
                  <a:uFillTx/>
                  <a:latin typeface="Calibri"/>
                </a:rPr>
                <a:t>Brent Cross West Station Opening</a:t>
              </a:r>
            </a:p>
          </p:txBody>
        </p:sp>
      </p:grpSp>
      <p:sp>
        <p:nvSpPr>
          <p:cNvPr id="16" name="TextBox 15">
            <a:extLst>
              <a:ext uri="{FF2B5EF4-FFF2-40B4-BE49-F238E27FC236}">
                <a16:creationId xmlns:a16="http://schemas.microsoft.com/office/drawing/2014/main" id="{1EE863E2-F200-4913-8211-9BA7B007C327}"/>
              </a:ext>
            </a:extLst>
          </p:cNvPr>
          <p:cNvSpPr txBox="1"/>
          <p:nvPr/>
        </p:nvSpPr>
        <p:spPr>
          <a:xfrm>
            <a:off x="168698" y="135995"/>
            <a:ext cx="6096000" cy="707886"/>
          </a:xfrm>
          <a:prstGeom prst="rect">
            <a:avLst/>
          </a:prstGeom>
          <a:noFill/>
        </p:spPr>
        <p:txBody>
          <a:bodyPr wrap="square" rtlCol="0">
            <a:spAutoFit/>
          </a:bodyPr>
          <a:lstStyle/>
          <a:p>
            <a:r>
              <a:rPr lang="en-GB" sz="4000" b="1" dirty="0">
                <a:solidFill>
                  <a:schemeClr val="tx2"/>
                </a:solidFill>
              </a:rPr>
              <a:t>Programme</a:t>
            </a:r>
          </a:p>
        </p:txBody>
      </p:sp>
    </p:spTree>
    <p:extLst>
      <p:ext uri="{BB962C8B-B14F-4D97-AF65-F5344CB8AC3E}">
        <p14:creationId xmlns:p14="http://schemas.microsoft.com/office/powerpoint/2010/main" val="269900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C036F1-DDF6-4515-A13A-35606AC80936}"/>
              </a:ext>
            </a:extLst>
          </p:cNvPr>
          <p:cNvPicPr>
            <a:picLocks noChangeAspect="1"/>
          </p:cNvPicPr>
          <p:nvPr/>
        </p:nvPicPr>
        <p:blipFill rotWithShape="1">
          <a:blip r:embed="rId2"/>
          <a:srcRect r="1789" b="8439"/>
          <a:stretch/>
        </p:blipFill>
        <p:spPr>
          <a:xfrm>
            <a:off x="1754232" y="124813"/>
            <a:ext cx="5027568" cy="1432525"/>
          </a:xfrm>
          <a:prstGeom prst="rect">
            <a:avLst/>
          </a:prstGeom>
        </p:spPr>
      </p:pic>
      <p:sp>
        <p:nvSpPr>
          <p:cNvPr id="10242" name="Slide Number Placeholder 3">
            <a:extLst>
              <a:ext uri="{FF2B5EF4-FFF2-40B4-BE49-F238E27FC236}">
                <a16:creationId xmlns:a16="http://schemas.microsoft.com/office/drawing/2014/main" id="{EFDBC1F3-3690-4D18-870B-B367E0261CA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100" dirty="0">
              <a:solidFill>
                <a:srgbClr val="00529B"/>
              </a:solidFill>
              <a:latin typeface="Myriad Pro" charset="0"/>
            </a:endParaRPr>
          </a:p>
        </p:txBody>
      </p:sp>
      <p:sp>
        <p:nvSpPr>
          <p:cNvPr id="8" name="TextBox 8">
            <a:extLst>
              <a:ext uri="{FF2B5EF4-FFF2-40B4-BE49-F238E27FC236}">
                <a16:creationId xmlns:a16="http://schemas.microsoft.com/office/drawing/2014/main" id="{622EBAB9-FFAF-4FBC-B0B1-1F0BF003C78B}"/>
              </a:ext>
            </a:extLst>
          </p:cNvPr>
          <p:cNvSpPr txBox="1">
            <a:spLocks noChangeArrowheads="1"/>
          </p:cNvSpPr>
          <p:nvPr/>
        </p:nvSpPr>
        <p:spPr bwMode="auto">
          <a:xfrm>
            <a:off x="461963" y="1557338"/>
            <a:ext cx="8232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t>The Scheme aims to </a:t>
            </a:r>
            <a:r>
              <a:rPr lang="en-GB" altLang="en-US" sz="2400" b="1" i="1" dirty="0"/>
              <a:t>improve the image of construction</a:t>
            </a:r>
            <a:r>
              <a:rPr lang="en-GB" altLang="en-US" sz="2400" dirty="0"/>
              <a:t> </a:t>
            </a:r>
          </a:p>
        </p:txBody>
      </p:sp>
      <p:sp>
        <p:nvSpPr>
          <p:cNvPr id="9" name="TextBox 16">
            <a:extLst>
              <a:ext uri="{FF2B5EF4-FFF2-40B4-BE49-F238E27FC236}">
                <a16:creationId xmlns:a16="http://schemas.microsoft.com/office/drawing/2014/main" id="{7C1FA54A-E84F-4B90-8894-4720621043D7}"/>
              </a:ext>
            </a:extLst>
          </p:cNvPr>
          <p:cNvSpPr txBox="1">
            <a:spLocks/>
          </p:cNvSpPr>
          <p:nvPr/>
        </p:nvSpPr>
        <p:spPr bwMode="auto">
          <a:xfrm>
            <a:off x="429464" y="2136338"/>
            <a:ext cx="264953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rgbClr val="033483"/>
                </a:solidFill>
              </a:rPr>
              <a:t>General public</a:t>
            </a:r>
          </a:p>
          <a:p>
            <a:pPr eaLnBrk="1" hangingPunct="1">
              <a:spcBef>
                <a:spcPct val="0"/>
              </a:spcBef>
              <a:buFontTx/>
              <a:buNone/>
            </a:pPr>
            <a:endParaRPr lang="en-US" altLang="en-US" sz="1800" b="1" dirty="0">
              <a:solidFill>
                <a:srgbClr val="D9293E"/>
              </a:solidFill>
            </a:endParaRPr>
          </a:p>
          <a:p>
            <a:pPr eaLnBrk="1" hangingPunct="1">
              <a:spcBef>
                <a:spcPct val="0"/>
              </a:spcBef>
              <a:buFontTx/>
              <a:buNone/>
            </a:pPr>
            <a:r>
              <a:rPr lang="en-GB" altLang="en-US" sz="1600" dirty="0"/>
              <a:t>We do all we can to reduce the impact of construction activity on anyone affected by our work, and aim to leave a positive impression on our neighbours.</a:t>
            </a:r>
          </a:p>
        </p:txBody>
      </p:sp>
      <p:sp>
        <p:nvSpPr>
          <p:cNvPr id="10" name="TextBox 17">
            <a:extLst>
              <a:ext uri="{FF2B5EF4-FFF2-40B4-BE49-F238E27FC236}">
                <a16:creationId xmlns:a16="http://schemas.microsoft.com/office/drawing/2014/main" id="{8740F77D-D7D6-43BD-A74F-4D2743DFF5EC}"/>
              </a:ext>
            </a:extLst>
          </p:cNvPr>
          <p:cNvSpPr txBox="1">
            <a:spLocks noChangeArrowheads="1"/>
          </p:cNvSpPr>
          <p:nvPr/>
        </p:nvSpPr>
        <p:spPr bwMode="auto">
          <a:xfrm>
            <a:off x="3253626" y="2136338"/>
            <a:ext cx="264798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rgbClr val="033483"/>
                </a:solidFill>
              </a:rPr>
              <a:t>Workforce</a:t>
            </a:r>
          </a:p>
          <a:p>
            <a:pPr eaLnBrk="1" hangingPunct="1">
              <a:spcBef>
                <a:spcPct val="0"/>
              </a:spcBef>
              <a:buFontTx/>
              <a:buNone/>
            </a:pPr>
            <a:endParaRPr lang="en-US" altLang="en-US" sz="1800" b="1" dirty="0">
              <a:solidFill>
                <a:srgbClr val="D9293E"/>
              </a:solidFill>
            </a:endParaRPr>
          </a:p>
          <a:p>
            <a:pPr eaLnBrk="1" hangingPunct="1">
              <a:spcBef>
                <a:spcPct val="0"/>
              </a:spcBef>
              <a:buFontTx/>
              <a:buNone/>
            </a:pPr>
            <a:r>
              <a:rPr lang="en-GB" altLang="en-US" sz="1600" dirty="0"/>
              <a:t>We will do all we can to be a considerate employer. We will provide clean and appropriate facilities for all those who work for us, and treat every employee with respect</a:t>
            </a:r>
            <a:r>
              <a:rPr lang="en-GB" altLang="en-US" sz="1800" dirty="0"/>
              <a:t>.</a:t>
            </a:r>
          </a:p>
        </p:txBody>
      </p:sp>
      <p:sp>
        <p:nvSpPr>
          <p:cNvPr id="11" name="TextBox 18">
            <a:extLst>
              <a:ext uri="{FF2B5EF4-FFF2-40B4-BE49-F238E27FC236}">
                <a16:creationId xmlns:a16="http://schemas.microsoft.com/office/drawing/2014/main" id="{AEFB1916-BE09-4C49-8E3E-6170B25EB80E}"/>
              </a:ext>
            </a:extLst>
          </p:cNvPr>
          <p:cNvSpPr txBox="1">
            <a:spLocks noChangeArrowheads="1"/>
          </p:cNvSpPr>
          <p:nvPr/>
        </p:nvSpPr>
        <p:spPr bwMode="auto">
          <a:xfrm>
            <a:off x="6076201" y="2136338"/>
            <a:ext cx="26495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rgbClr val="033483"/>
                </a:solidFill>
              </a:rPr>
              <a:t>Environment</a:t>
            </a:r>
          </a:p>
          <a:p>
            <a:pPr eaLnBrk="1" hangingPunct="1">
              <a:spcBef>
                <a:spcPct val="0"/>
              </a:spcBef>
              <a:buFontTx/>
              <a:buNone/>
            </a:pPr>
            <a:endParaRPr lang="en-US" altLang="en-US" sz="1800" b="1" dirty="0">
              <a:solidFill>
                <a:srgbClr val="D9293E"/>
              </a:solidFill>
            </a:endParaRPr>
          </a:p>
          <a:p>
            <a:pPr>
              <a:spcBef>
                <a:spcPct val="0"/>
              </a:spcBef>
              <a:buNone/>
            </a:pPr>
            <a:r>
              <a:rPr lang="en-GB" altLang="en-US" sz="1600" dirty="0"/>
              <a:t>We will do all we can to reduce any negative impact on the environment, and work in an environmentally-conscious and sustainable manner.</a:t>
            </a:r>
            <a:endParaRPr lang="en-US" altLang="en-US" sz="1600" dirty="0"/>
          </a:p>
        </p:txBody>
      </p:sp>
      <p:sp>
        <p:nvSpPr>
          <p:cNvPr id="4" name="TextBox 3">
            <a:extLst>
              <a:ext uri="{FF2B5EF4-FFF2-40B4-BE49-F238E27FC236}">
                <a16:creationId xmlns:a16="http://schemas.microsoft.com/office/drawing/2014/main" id="{7A5734E3-29B5-4481-97F7-5DC67643A9EB}"/>
              </a:ext>
            </a:extLst>
          </p:cNvPr>
          <p:cNvSpPr txBox="1"/>
          <p:nvPr/>
        </p:nvSpPr>
        <p:spPr>
          <a:xfrm>
            <a:off x="762000" y="4539568"/>
            <a:ext cx="7620000" cy="1200329"/>
          </a:xfrm>
          <a:prstGeom prst="rect">
            <a:avLst/>
          </a:prstGeom>
          <a:noFill/>
        </p:spPr>
        <p:txBody>
          <a:bodyPr wrap="square" rtlCol="0">
            <a:spAutoFit/>
          </a:bodyPr>
          <a:lstStyle/>
          <a:p>
            <a:pPr algn="ctr"/>
            <a:r>
              <a:rPr lang="en-GB" sz="2400" i="1" dirty="0"/>
              <a:t>Our projects will have a Community Liaison Officer able to provide a direct point of contact with the public in office hours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6402-09DE-4EB4-91CC-7B1AE3A2FC3D}"/>
              </a:ext>
            </a:extLst>
          </p:cNvPr>
          <p:cNvSpPr>
            <a:spLocks noGrp="1"/>
          </p:cNvSpPr>
          <p:nvPr>
            <p:ph type="title"/>
          </p:nvPr>
        </p:nvSpPr>
        <p:spPr>
          <a:xfrm>
            <a:off x="1524000" y="2427173"/>
            <a:ext cx="6096000" cy="2092881"/>
          </a:xfrm>
        </p:spPr>
        <p:txBody>
          <a:bodyPr/>
          <a:lstStyle/>
          <a:p>
            <a:pPr algn="ctr"/>
            <a:r>
              <a:rPr lang="en-GB" dirty="0"/>
              <a:t>Sidings Update</a:t>
            </a:r>
            <a:br>
              <a:rPr lang="en-GB" dirty="0"/>
            </a:br>
            <a:r>
              <a:rPr lang="en-GB" dirty="0"/>
              <a:t>Scott Louder</a:t>
            </a:r>
            <a:br>
              <a:rPr lang="en-GB" dirty="0"/>
            </a:br>
            <a:r>
              <a:rPr lang="en-GB" sz="2800" dirty="0"/>
              <a:t>Network Rail </a:t>
            </a:r>
            <a:br>
              <a:rPr lang="en-GB" sz="2800" dirty="0"/>
            </a:br>
            <a:r>
              <a:rPr lang="en-GB" sz="2800" dirty="0"/>
              <a:t>snr programme manager</a:t>
            </a:r>
            <a:endParaRPr lang="en-GB" dirty="0"/>
          </a:p>
        </p:txBody>
      </p:sp>
    </p:spTree>
    <p:extLst>
      <p:ext uri="{BB962C8B-B14F-4D97-AF65-F5344CB8AC3E}">
        <p14:creationId xmlns:p14="http://schemas.microsoft.com/office/powerpoint/2010/main" val="349697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179F84-FB6E-499B-814D-C990EBDB1B8C}" type="datetime5">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8-Feb-19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F32109-7BE5-4098-8320-7DA8E0C32D8F}" type="slidenum">
              <a:rPr kumimoji="0" lang="en-GB" altLang="en-US" sz="800" b="0" i="0" u="none" strike="noStrike" kern="1200" cap="none" spc="0" normalizeH="0" baseline="0" noProof="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9221" name="Rectangle 2"/>
          <p:cNvSpPr>
            <a:spLocks noGrp="1" noChangeArrowheads="1"/>
          </p:cNvSpPr>
          <p:nvPr>
            <p:ph type="ctrTitle"/>
          </p:nvPr>
        </p:nvSpPr>
        <p:spPr/>
        <p:txBody>
          <a:bodyPr/>
          <a:lstStyle/>
          <a:p>
            <a:pPr eaLnBrk="1" hangingPunct="1"/>
            <a:r>
              <a:rPr lang="en-GB" altLang="en-US" i="0" dirty="0"/>
              <a:t>Brent Cross Thameslink Project</a:t>
            </a:r>
          </a:p>
        </p:txBody>
      </p:sp>
      <p:sp>
        <p:nvSpPr>
          <p:cNvPr id="9222" name="Rectangle 3"/>
          <p:cNvSpPr>
            <a:spLocks noGrp="1" noChangeArrowheads="1"/>
          </p:cNvSpPr>
          <p:nvPr>
            <p:ph type="subTitle" idx="1"/>
          </p:nvPr>
        </p:nvSpPr>
        <p:spPr/>
        <p:txBody>
          <a:bodyPr/>
          <a:lstStyle/>
          <a:p>
            <a:pPr eaLnBrk="1" hangingPunct="1"/>
            <a:r>
              <a:rPr lang="en-GB" altLang="en-US" dirty="0"/>
              <a:t>Rail Systems Works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2268</TotalTime>
  <Words>1316</Words>
  <Application>Microsoft Office PowerPoint</Application>
  <PresentationFormat>On-screen Show (4:3)</PresentationFormat>
  <Paragraphs>275</Paragraphs>
  <Slides>23</Slides>
  <Notes>7</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23</vt:i4>
      </vt:variant>
    </vt:vector>
  </HeadingPairs>
  <TitlesOfParts>
    <vt:vector size="35" baseType="lpstr">
      <vt:lpstr>Arial</vt:lpstr>
      <vt:lpstr>Calibri</vt:lpstr>
      <vt:lpstr>Courier New</vt:lpstr>
      <vt:lpstr>Myriad Pro</vt:lpstr>
      <vt:lpstr>Times New Roman</vt:lpstr>
      <vt:lpstr>Wingdings</vt:lpstr>
      <vt:lpstr>Office Theme</vt:lpstr>
      <vt:lpstr>Default</vt:lpstr>
      <vt:lpstr>Single Column</vt:lpstr>
      <vt:lpstr>Chart Layout</vt:lpstr>
      <vt:lpstr>Image Slide</vt:lpstr>
      <vt:lpstr>1_Office Theme</vt:lpstr>
      <vt:lpstr>Brent Cross West station Residents Update</vt:lpstr>
      <vt:lpstr>Introductions</vt:lpstr>
      <vt:lpstr>Agenda</vt:lpstr>
      <vt:lpstr>BXT packages and overview</vt:lpstr>
      <vt:lpstr>Brent Cross West station status</vt:lpstr>
      <vt:lpstr>PowerPoint Presentation</vt:lpstr>
      <vt:lpstr>PowerPoint Presentation</vt:lpstr>
      <vt:lpstr>Sidings Update Scott Louder Network Rail  snr programme manager</vt:lpstr>
      <vt:lpstr>Brent Cross Thameslink Project</vt:lpstr>
      <vt:lpstr>What we are doing</vt:lpstr>
      <vt:lpstr>When we are doing it</vt:lpstr>
      <vt:lpstr>Schedule of works</vt:lpstr>
      <vt:lpstr>Overnight &amp; Weekend works</vt:lpstr>
      <vt:lpstr>Activities that may impact residents</vt:lpstr>
      <vt:lpstr>Brent Terrace access gate</vt:lpstr>
      <vt:lpstr>Construction Equipment examples</vt:lpstr>
      <vt:lpstr>Mitigations</vt:lpstr>
      <vt:lpstr>How to contact us</vt:lpstr>
      <vt:lpstr>Train Staff Accommodation  Barry Wims (Re Project Sponsor)  Jimmy Sexton (Graham Construction Ltd)</vt:lpstr>
      <vt:lpstr>Brent Cross Thameslink Project</vt:lpstr>
      <vt:lpstr>Brent Cross Thameslink Project</vt:lpstr>
      <vt:lpstr>Schedule of Works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Hussain, Ashraf (Capita)</dc:creator>
  <cp:lastModifiedBy>McElroy, Fiona</cp:lastModifiedBy>
  <cp:revision>55</cp:revision>
  <cp:lastPrinted>2019-02-07T15:57:10Z</cp:lastPrinted>
  <dcterms:created xsi:type="dcterms:W3CDTF">2019-01-18T08:44:41Z</dcterms:created>
  <dcterms:modified xsi:type="dcterms:W3CDTF">2019-02-08T15:16:44Z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2018-11-12T00:00:00Z</vt:filetime>
  </property>
  <property fmtid="{D5CDD505-2E9C-101B-9397-08002B2CF9AE}" pid="3" name="Creator">
    <vt:lpwstr>Microsoft® PowerPoint® for Office 365</vt:lpwstr>
  </property>
  <property fmtid="{D5CDD505-2E9C-101B-9397-08002B2CF9AE}" pid="4" name="LastSaved">
    <vt:filetime>2019-01-18T00:00:00Z</vt:filetime>
  </property>
  <property fmtid="{D5CDD505-2E9C-101B-9397-08002B2CF9AE}" pid="5" name="_AdHocReviewCycleID">
    <vt:i4>938121627</vt:i4>
  </property>
  <property fmtid="{D5CDD505-2E9C-101B-9397-08002B2CF9AE}" pid="6" name="_NewReviewCycle">
    <vt:lpwstr/>
  </property>
  <property fmtid="{D5CDD505-2E9C-101B-9397-08002B2CF9AE}" pid="7" name="_EmailSubject">
    <vt:lpwstr>presentations </vt:lpwstr>
  </property>
  <property fmtid="{D5CDD505-2E9C-101B-9397-08002B2CF9AE}" pid="8" name="_AuthorEmail">
    <vt:lpwstr>Fiona.McElroy@Barnet.gov.uk</vt:lpwstr>
  </property>
  <property fmtid="{D5CDD505-2E9C-101B-9397-08002B2CF9AE}" pid="9" name="_AuthorEmailDisplayName">
    <vt:lpwstr>McElroy, Fiona</vt:lpwstr>
  </property>
</Properties>
</file>