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4" r:id="rId5"/>
    <p:sldMasterId id="2147483755" r:id="rId6"/>
  </p:sldMasterIdLst>
  <p:notesMasterIdLst>
    <p:notesMasterId r:id="rId17"/>
  </p:notesMasterIdLst>
  <p:handoutMasterIdLst>
    <p:handoutMasterId r:id="rId18"/>
  </p:handoutMasterIdLst>
  <p:sldIdLst>
    <p:sldId id="257" r:id="rId7"/>
    <p:sldId id="513" r:id="rId8"/>
    <p:sldId id="514" r:id="rId9"/>
    <p:sldId id="495" r:id="rId10"/>
    <p:sldId id="512" r:id="rId11"/>
    <p:sldId id="523" r:id="rId12"/>
    <p:sldId id="518" r:id="rId13"/>
    <p:sldId id="519" r:id="rId14"/>
    <p:sldId id="520" r:id="rId15"/>
    <p:sldId id="522" r:id="rId16"/>
  </p:sldIdLst>
  <p:sldSz cx="12192000" cy="6858000"/>
  <p:notesSz cx="7315200" cy="96012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Extrabold" panose="020B0604020202020204" charset="0"/>
      <p:bold r:id="rId27"/>
      <p:boldItalic r:id="rId28"/>
    </p:embeddedFont>
    <p:embeddedFont>
      <p:font typeface="Arial Unicode MS" panose="020B0604020202020204" pitchFamily="34" charset="-128"/>
      <p:regular r:id="rId29"/>
    </p:embeddedFont>
    <p:embeddedFont>
      <p:font typeface="Open Sans bold" panose="020B0604020202020204" charset="0"/>
      <p:bold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Open Sans Condensed" panose="020B060402020202020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4FA"/>
    <a:srgbClr val="92D050"/>
    <a:srgbClr val="2346EF"/>
    <a:srgbClr val="FC6A19"/>
    <a:srgbClr val="0083AC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2063" autoAdjust="0"/>
  </p:normalViewPr>
  <p:slideViewPr>
    <p:cSldViewPr snapToGrid="0" showGuides="1">
      <p:cViewPr varScale="1">
        <p:scale>
          <a:sx n="49" d="100"/>
          <a:sy n="49" d="100"/>
        </p:scale>
        <p:origin x="56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3922-DFC1-47F4-A54A-79A060098353}" type="datetimeFigureOut">
              <a:rPr lang="en-GB" smtClean="0"/>
              <a:t>08/02/2019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4E3F-CA73-4701-B48F-3511D0AEE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9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995326DD-0124-4D39-B5C8-D85EC2513678}" type="datetimeFigureOut">
              <a:rPr lang="en-GB" smtClean="0"/>
              <a:pPr/>
              <a:t>08/02/2019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BCA188B6-DDA1-4EC5-8CD1-4ED67BCF92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61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88B6-DDA1-4EC5-8CD1-4ED67BCF92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74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Open Sans Condensed" panose="020B08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0250" y="3509875"/>
            <a:ext cx="2857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31838" y="5460999"/>
            <a:ext cx="4087812" cy="792164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latin typeface="Open Sans Condensed" panose="020B08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en-US" dirty="0"/>
              <a:t>Add Presenter Name</a:t>
            </a:r>
          </a:p>
          <a:p>
            <a:pPr lvl="0"/>
            <a:r>
              <a:rPr lang="en-US" dirty="0"/>
              <a:t>Add Date –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400341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1838" y="694609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6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1838" y="694609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1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0081" y="1643065"/>
            <a:ext cx="8351838" cy="3476625"/>
          </a:xfrm>
        </p:spPr>
        <p:txBody>
          <a:bodyPr anchor="ctr" anchorCtr="0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lang="en-US" sz="3200" i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buNone/>
              <a:defRPr lang="en-US" sz="2000" b="1" kern="1200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quote</a:t>
            </a:r>
            <a:br>
              <a:rPr lang="en-US" dirty="0"/>
            </a:br>
            <a:r>
              <a:rPr lang="en-US" dirty="0"/>
              <a:t>(Increase level list for quote ref)</a:t>
            </a:r>
          </a:p>
          <a:p>
            <a:pPr lvl="1"/>
            <a:r>
              <a:rPr lang="en-US" dirty="0"/>
              <a:t>Add quote reference</a:t>
            </a:r>
          </a:p>
        </p:txBody>
      </p:sp>
    </p:spTree>
    <p:extLst>
      <p:ext uri="{BB962C8B-B14F-4D97-AF65-F5344CB8AC3E}">
        <p14:creationId xmlns:p14="http://schemas.microsoft.com/office/powerpoint/2010/main" val="297506910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910566" y="1505866"/>
            <a:ext cx="8020423" cy="30162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i="1" dirty="0">
                <a:solidFill>
                  <a:prstClr val="white"/>
                </a:solidFill>
                <a:latin typeface="Cambria" panose="02040503050406030204" pitchFamily="18" charset="0"/>
              </a:rPr>
              <a:t>“It is important to this council that we create living, thriving neighborhood with a real sense of place. We want to create a new town centre that will set the standard for developing successful new neighborhoods in London.”</a:t>
            </a:r>
          </a:p>
          <a:p>
            <a:pPr algn="r"/>
            <a:r>
              <a:rPr lang="en-US" sz="2000" b="1" dirty="0">
                <a:solidFill>
                  <a:srgbClr val="FFED00"/>
                </a:solidFill>
              </a:rPr>
              <a:t>Richard Cornelius Leader of Barnet Council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86000" y="1615633"/>
            <a:ext cx="8820000" cy="3476625"/>
          </a:xfrm>
        </p:spPr>
        <p:txBody>
          <a:bodyPr anchor="ctr" anchorCtr="0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 lang="en-US" sz="3200" i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buNone/>
              <a:defRPr lang="en-US" sz="2000" b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quote</a:t>
            </a:r>
          </a:p>
          <a:p>
            <a:pPr lvl="0"/>
            <a:r>
              <a:rPr lang="en-US" dirty="0"/>
              <a:t>(Increase level list for quote ref)</a:t>
            </a:r>
          </a:p>
          <a:p>
            <a:pPr lvl="1"/>
            <a:r>
              <a:rPr lang="en-US" dirty="0"/>
              <a:t>Add quote reference</a:t>
            </a:r>
          </a:p>
        </p:txBody>
      </p:sp>
    </p:spTree>
    <p:extLst>
      <p:ext uri="{BB962C8B-B14F-4D97-AF65-F5344CB8AC3E}">
        <p14:creationId xmlns:p14="http://schemas.microsoft.com/office/powerpoint/2010/main" val="2726715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000" y="2430000"/>
            <a:ext cx="8280000" cy="1980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80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24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891826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8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156061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>
        <p15:guide id="1" pos="749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04000"/>
            <a:ext cx="8068797" cy="692975"/>
          </a:xfrm>
        </p:spPr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7" y="1700212"/>
            <a:ext cx="8062913" cy="46085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 marL="1219170" indent="0">
              <a:buNone/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9825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C10-731C-46F5-86A5-2F40192A37D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4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700212"/>
            <a:ext cx="10440000" cy="4500000"/>
          </a:xfrm>
        </p:spPr>
        <p:txBody>
          <a:bodyPr/>
          <a:lstStyle>
            <a:lvl1pPr marL="0" indent="0">
              <a:buNone/>
              <a:defRPr/>
            </a:lvl1pPr>
            <a:lvl2pPr marL="271463" indent="-2286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10728325" cy="504000"/>
          </a:xfrm>
        </p:spPr>
        <p:txBody>
          <a:bodyPr lIns="7200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sz="24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365709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C10-731C-46F5-86A5-2F40192A37D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74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Open Sans Condensed" panose="020B08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0250" y="3509875"/>
            <a:ext cx="2857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31838" y="5460999"/>
            <a:ext cx="4087812" cy="792164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 baseline="0">
                <a:latin typeface="Open Sans Condensed" panose="020B0806030504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en-US" dirty="0"/>
              <a:t>Add Presenter Name</a:t>
            </a:r>
          </a:p>
          <a:p>
            <a:pPr lvl="0"/>
            <a:r>
              <a:rPr lang="en-US" dirty="0"/>
              <a:t>Add Date –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395732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700212"/>
            <a:ext cx="10440000" cy="4500000"/>
          </a:xfrm>
        </p:spPr>
        <p:txBody>
          <a:bodyPr/>
          <a:lstStyle>
            <a:lvl1pPr marL="0" indent="0">
              <a:buNone/>
              <a:defRPr/>
            </a:lvl1pPr>
            <a:lvl2pPr marL="271463" indent="-2286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10728325" cy="504000"/>
          </a:xfrm>
        </p:spPr>
        <p:txBody>
          <a:bodyPr lIns="7200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sz="24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6029347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700212"/>
            <a:ext cx="10440000" cy="4500000"/>
          </a:xfrm>
        </p:spPr>
        <p:txBody>
          <a:bodyPr/>
          <a:lstStyle>
            <a:lvl1pPr marL="0" indent="0">
              <a:buNone/>
              <a:defRPr/>
            </a:lvl1pPr>
            <a:lvl2pPr marL="271463" indent="-2286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10728325" cy="504000"/>
          </a:xfrm>
        </p:spPr>
        <p:txBody>
          <a:bodyPr lIns="7200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6170400"/>
            <a:ext cx="10728000" cy="390738"/>
          </a:xfrm>
        </p:spPr>
        <p:txBody>
          <a:bodyPr rIns="36000" anchor="ctr" anchorCtr="0">
            <a:noAutofit/>
          </a:bodyPr>
          <a:lstStyle>
            <a:lvl1pPr algn="r">
              <a:defRPr sz="1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3595723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504000"/>
            <a:ext cx="10728325" cy="671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7" y="1712913"/>
            <a:ext cx="5181600" cy="4476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562" y="1700213"/>
            <a:ext cx="5181600" cy="4476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lang="en-GB" sz="2400" b="0" kern="1200" spc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616011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5256000" cy="1080000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1700213"/>
            <a:ext cx="5157787" cy="448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6168" y="0"/>
            <a:ext cx="6105832" cy="6858000"/>
          </a:xfrm>
          <a:solidFill>
            <a:srgbClr val="FAFAFA"/>
          </a:solidFill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086168" y="6408000"/>
            <a:ext cx="6096000" cy="468000"/>
          </a:xfrm>
          <a:solidFill>
            <a:schemeClr val="bg1">
              <a:alpha val="50000"/>
            </a:schemeClr>
          </a:solidFill>
        </p:spPr>
        <p:txBody>
          <a:bodyPr lIns="72000" tIns="36000" rIns="144000" bIns="36000" anchor="t" anchorCtr="0">
            <a:noAutofit/>
          </a:bodyPr>
          <a:lstStyle>
            <a:lvl1pPr marL="0" indent="0" algn="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5244163" cy="503238"/>
          </a:xfrm>
        </p:spPr>
        <p:txBody>
          <a:bodyPr>
            <a:normAutofit/>
          </a:bodyPr>
          <a:lstStyle>
            <a:lvl1pPr>
              <a:defRPr lang="en-GB" sz="2400" b="0" kern="1200" spc="20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966814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2000" y="504000"/>
            <a:ext cx="5157787" cy="1168401"/>
          </a:xfrm>
        </p:spPr>
        <p:txBody>
          <a:bodyPr anchor="t" anchorCtr="0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000" y="1700213"/>
            <a:ext cx="5157787" cy="448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0"/>
            <a:ext cx="6105832" cy="6858000"/>
          </a:xfrm>
          <a:solidFill>
            <a:srgbClr val="FAFAFA"/>
          </a:solidFill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6408000"/>
            <a:ext cx="6096000" cy="468000"/>
          </a:xfrm>
          <a:solidFill>
            <a:schemeClr val="bg1">
              <a:alpha val="50000"/>
            </a:schemeClr>
          </a:solidFill>
        </p:spPr>
        <p:txBody>
          <a:bodyPr lIns="72000" tIns="36000" rIns="144000" bIns="36000" anchor="t" anchorCtr="0">
            <a:noAutofit/>
          </a:bodyPr>
          <a:lstStyle>
            <a:lvl1pPr marL="0" indent="0" algn="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0906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FAFAF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2952000"/>
            <a:ext cx="12192000" cy="468000"/>
          </a:xfrm>
          <a:solidFill>
            <a:schemeClr val="bg1">
              <a:alpha val="50000"/>
            </a:schemeClr>
          </a:solidFill>
        </p:spPr>
        <p:txBody>
          <a:bodyPr vert="horz" lIns="72000" tIns="36000" rIns="360000" bIns="36000" rtlCol="0" anchor="t" anchorCtr="0">
            <a:noAutofit/>
          </a:bodyPr>
          <a:lstStyle>
            <a:lvl1pPr>
              <a:defRPr lang="en-US" sz="1600" b="0" i="0" dirty="0" smtClean="0"/>
            </a:lvl1pPr>
          </a:lstStyle>
          <a:p>
            <a:pPr lvl="0" algn="r"/>
            <a:r>
              <a:rPr lang="en-US" dirty="0"/>
              <a:t>Click to image caption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1838" y="3590925"/>
            <a:ext cx="5364162" cy="2660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804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3400"/>
          </a:xfrm>
          <a:solidFill>
            <a:srgbClr val="FAFAFA"/>
          </a:solidFill>
        </p:spPr>
        <p:txBody>
          <a:bodyPr/>
          <a:lstStyle/>
          <a:p>
            <a:endParaRPr lang="en-JM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6308725"/>
            <a:ext cx="12192000" cy="567275"/>
          </a:xfrm>
          <a:solidFill>
            <a:schemeClr val="bg1">
              <a:alpha val="70000"/>
            </a:schemeClr>
          </a:solidFill>
        </p:spPr>
        <p:txBody>
          <a:bodyPr lIns="72000" tIns="36000" rIns="360000" bIns="36000" anchor="t" anchorCtr="0">
            <a:noAutofit/>
          </a:bodyPr>
          <a:lstStyle>
            <a:lvl1pPr marL="0" indent="0" algn="r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51726292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504000"/>
            <a:ext cx="10728325" cy="54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lang="en-GB" sz="2400" b="0" kern="1200" spc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6934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1700212"/>
            <a:ext cx="10440000" cy="4500000"/>
          </a:xfrm>
        </p:spPr>
        <p:txBody>
          <a:bodyPr/>
          <a:lstStyle>
            <a:lvl1pPr marL="0" indent="0">
              <a:buNone/>
              <a:defRPr/>
            </a:lvl1pPr>
            <a:lvl2pPr marL="271463" indent="-22860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10728325" cy="504000"/>
          </a:xfrm>
        </p:spPr>
        <p:txBody>
          <a:bodyPr lIns="7200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6170400"/>
            <a:ext cx="10728000" cy="390738"/>
          </a:xfrm>
        </p:spPr>
        <p:txBody>
          <a:bodyPr rIns="36000" anchor="ctr" anchorCtr="0">
            <a:noAutofit/>
          </a:bodyPr>
          <a:lstStyle>
            <a:lvl1pPr algn="r">
              <a:defRPr sz="1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885593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1838" y="694609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731838" y="694609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0081" y="1643065"/>
            <a:ext cx="8351838" cy="3476625"/>
          </a:xfrm>
        </p:spPr>
        <p:txBody>
          <a:bodyPr anchor="ctr" anchorCtr="0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lang="en-US" sz="3200" i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buNone/>
              <a:defRPr lang="en-US" sz="2000" b="1" kern="1200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quote</a:t>
            </a:r>
            <a:br>
              <a:rPr lang="en-US" dirty="0"/>
            </a:br>
            <a:r>
              <a:rPr lang="en-US" dirty="0"/>
              <a:t>(Increase level list for quote ref)</a:t>
            </a:r>
          </a:p>
          <a:p>
            <a:pPr lvl="1"/>
            <a:r>
              <a:rPr lang="en-US" dirty="0"/>
              <a:t>Add quote reference</a:t>
            </a:r>
          </a:p>
        </p:txBody>
      </p:sp>
    </p:spTree>
    <p:extLst>
      <p:ext uri="{BB962C8B-B14F-4D97-AF65-F5344CB8AC3E}">
        <p14:creationId xmlns:p14="http://schemas.microsoft.com/office/powerpoint/2010/main" val="74125742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910566" y="1505866"/>
            <a:ext cx="8020423" cy="30162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i="1" dirty="0">
                <a:solidFill>
                  <a:prstClr val="white"/>
                </a:solidFill>
                <a:latin typeface="Cambria" panose="02040503050406030204" pitchFamily="18" charset="0"/>
              </a:rPr>
              <a:t>“It is important to this council that we create living, thriving neighborhood with a real sense of place. We want to create a new town centre that will set the standard for developing successful new neighborhoods in London.”</a:t>
            </a:r>
          </a:p>
          <a:p>
            <a:pPr algn="r"/>
            <a:r>
              <a:rPr lang="en-US" sz="2000" b="1" dirty="0">
                <a:solidFill>
                  <a:srgbClr val="FFED00"/>
                </a:solidFill>
              </a:rPr>
              <a:t>Richard Cornelius Leader of Barnet Council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86000" y="1615633"/>
            <a:ext cx="8820000" cy="3476625"/>
          </a:xfrm>
        </p:spPr>
        <p:txBody>
          <a:bodyPr anchor="ctr" anchorCtr="0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 lang="en-US" sz="3200" i="1" kern="1200" dirty="0" smtClean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0" indent="0" algn="r" defTabSz="914400" rtl="0" eaLnBrk="1" latinLnBrk="0" hangingPunct="1">
              <a:buNone/>
              <a:defRPr lang="en-US" sz="2000" b="1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add quote</a:t>
            </a:r>
          </a:p>
          <a:p>
            <a:pPr lvl="0"/>
            <a:r>
              <a:rPr lang="en-US" dirty="0"/>
              <a:t>(Increase level list for quote ref)</a:t>
            </a:r>
          </a:p>
          <a:p>
            <a:pPr lvl="1"/>
            <a:r>
              <a:rPr lang="en-US" dirty="0"/>
              <a:t>Add quote reference</a:t>
            </a:r>
          </a:p>
        </p:txBody>
      </p:sp>
    </p:spTree>
    <p:extLst>
      <p:ext uri="{BB962C8B-B14F-4D97-AF65-F5344CB8AC3E}">
        <p14:creationId xmlns:p14="http://schemas.microsoft.com/office/powerpoint/2010/main" val="2109657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2000" y="2430000"/>
            <a:ext cx="8280000" cy="1980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80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13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66839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1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40340"/>
      </p:ext>
    </p:extLst>
  </p:cSld>
  <p:clrMapOvr>
    <a:masterClrMapping/>
  </p:clrMapOvr>
  <p:transition spd="slow">
    <p:pull/>
  </p:transition>
  <p:extLst mod="1">
    <p:ext uri="{DCECCB84-F9BA-43D5-87BE-67443E8EF086}">
      <p15:sldGuideLst xmlns:p15="http://schemas.microsoft.com/office/powerpoint/2012/main">
        <p15:guide id="1" pos="749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04000"/>
            <a:ext cx="8068797" cy="692975"/>
          </a:xfrm>
        </p:spPr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7" y="1700212"/>
            <a:ext cx="8062913" cy="46085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 marL="1219170" indent="0">
              <a:buNone/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237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C10-731C-46F5-86A5-2F40192A37D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504000"/>
            <a:ext cx="10728325" cy="671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7" y="1712913"/>
            <a:ext cx="5181600" cy="4476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562" y="1700213"/>
            <a:ext cx="5181600" cy="4476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lang="en-GB" sz="2400" b="0" kern="1200" spc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881846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29C10-731C-46F5-86A5-2F40192A37D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04000"/>
            <a:ext cx="5256000" cy="1080000"/>
          </a:xfrm>
        </p:spPr>
        <p:txBody>
          <a:bodyPr anchor="t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1700213"/>
            <a:ext cx="5157787" cy="448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6168" y="0"/>
            <a:ext cx="6105832" cy="6858000"/>
          </a:xfrm>
          <a:solidFill>
            <a:srgbClr val="FAFAFA"/>
          </a:solidFill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086168" y="6408000"/>
            <a:ext cx="6096000" cy="468000"/>
          </a:xfrm>
          <a:solidFill>
            <a:schemeClr val="bg1">
              <a:alpha val="50000"/>
            </a:schemeClr>
          </a:solidFill>
        </p:spPr>
        <p:txBody>
          <a:bodyPr lIns="72000" tIns="36000" rIns="144000" bIns="36000" anchor="t" anchorCtr="0">
            <a:noAutofit/>
          </a:bodyPr>
          <a:lstStyle>
            <a:lvl1pPr marL="0" indent="0" algn="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5244163" cy="503238"/>
          </a:xfrm>
        </p:spPr>
        <p:txBody>
          <a:bodyPr>
            <a:normAutofit/>
          </a:bodyPr>
          <a:lstStyle>
            <a:lvl1pPr>
              <a:defRPr lang="en-GB" sz="2400" b="0" kern="1200" spc="20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9260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2000" y="504000"/>
            <a:ext cx="5157787" cy="1168401"/>
          </a:xfrm>
        </p:spPr>
        <p:txBody>
          <a:bodyPr anchor="t" anchorCtr="0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000" y="1700213"/>
            <a:ext cx="5157787" cy="448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0"/>
            <a:ext cx="6105832" cy="6858000"/>
          </a:xfrm>
          <a:solidFill>
            <a:srgbClr val="FAFAFA"/>
          </a:solidFill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6408000"/>
            <a:ext cx="6096000" cy="468000"/>
          </a:xfrm>
          <a:solidFill>
            <a:schemeClr val="bg1">
              <a:alpha val="50000"/>
            </a:schemeClr>
          </a:solidFill>
        </p:spPr>
        <p:txBody>
          <a:bodyPr lIns="72000" tIns="36000" rIns="144000" bIns="36000" anchor="t" anchorCtr="0">
            <a:noAutofit/>
          </a:bodyPr>
          <a:lstStyle>
            <a:lvl1pPr marL="0" indent="0" algn="r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87753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FAFAF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2952000"/>
            <a:ext cx="12192000" cy="468000"/>
          </a:xfrm>
          <a:solidFill>
            <a:schemeClr val="bg1">
              <a:alpha val="50000"/>
            </a:schemeClr>
          </a:solidFill>
        </p:spPr>
        <p:txBody>
          <a:bodyPr vert="horz" lIns="72000" tIns="36000" rIns="360000" bIns="36000" rtlCol="0" anchor="t" anchorCtr="0">
            <a:noAutofit/>
          </a:bodyPr>
          <a:lstStyle>
            <a:lvl1pPr>
              <a:defRPr lang="en-US" sz="1600" b="0" i="0" dirty="0" smtClean="0"/>
            </a:lvl1pPr>
          </a:lstStyle>
          <a:p>
            <a:pPr lvl="0" algn="r"/>
            <a:r>
              <a:rPr lang="en-US" dirty="0"/>
              <a:t>Click to image caption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1838" y="3590925"/>
            <a:ext cx="5364162" cy="2660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8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3400"/>
          </a:xfrm>
          <a:solidFill>
            <a:srgbClr val="FAFAFA"/>
          </a:solidFill>
        </p:spPr>
        <p:txBody>
          <a:bodyPr/>
          <a:lstStyle/>
          <a:p>
            <a:endParaRPr lang="en-JM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0" y="6308725"/>
            <a:ext cx="12192000" cy="567275"/>
          </a:xfrm>
          <a:solidFill>
            <a:schemeClr val="bg1">
              <a:alpha val="70000"/>
            </a:schemeClr>
          </a:solidFill>
        </p:spPr>
        <p:txBody>
          <a:bodyPr lIns="72000" tIns="36000" rIns="360000" bIns="36000" anchor="t" anchorCtr="0">
            <a:noAutofit/>
          </a:bodyPr>
          <a:lstStyle>
            <a:lvl1pPr marL="0" indent="0" algn="r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Click to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8708731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504000"/>
            <a:ext cx="10728325" cy="54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0000"/>
            <a:ext cx="10728000" cy="503238"/>
          </a:xfrm>
        </p:spPr>
        <p:txBody>
          <a:bodyPr>
            <a:normAutofit/>
          </a:bodyPr>
          <a:lstStyle>
            <a:lvl1pPr>
              <a:defRPr lang="en-GB" sz="2400" b="0" kern="1200" spc="0" baseline="0" noProof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noProof="0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3873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7" y="504000"/>
            <a:ext cx="10728325" cy="540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7" y="1700213"/>
            <a:ext cx="10440000" cy="442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88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3" r:id="rId18"/>
    <p:sldLayoutId id="2147483714" r:id="rId19"/>
    <p:sldLayoutId id="214748371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7355">
          <p15:clr>
            <a:srgbClr val="F26B43"/>
          </p15:clr>
        </p15:guide>
        <p15:guide id="8" pos="325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1071">
          <p15:clr>
            <a:srgbClr val="F26B43"/>
          </p15:clr>
        </p15:guide>
        <p15:guide id="11" orient="horz" pos="4133">
          <p15:clr>
            <a:srgbClr val="F26B43"/>
          </p15:clr>
        </p15:guide>
        <p15:guide id="12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7" y="504000"/>
            <a:ext cx="10728325" cy="540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7" y="1700213"/>
            <a:ext cx="10440000" cy="442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13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None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7355">
          <p15:clr>
            <a:srgbClr val="F26B43"/>
          </p15:clr>
        </p15:guide>
        <p15:guide id="8" pos="325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1071">
          <p15:clr>
            <a:srgbClr val="F26B43"/>
          </p15:clr>
        </p15:guide>
        <p15:guide id="11" orient="horz" pos="4133">
          <p15:clr>
            <a:srgbClr val="F26B43"/>
          </p15:clr>
        </p15:guide>
        <p15:guide id="1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978574"/>
            <a:ext cx="9144000" cy="1221826"/>
          </a:xfrm>
        </p:spPr>
        <p:txBody>
          <a:bodyPr/>
          <a:lstStyle/>
          <a:p>
            <a:br>
              <a:rPr lang="en-GB" sz="4000" dirty="0">
                <a:solidFill>
                  <a:schemeClr val="bg2"/>
                </a:solidFill>
              </a:rPr>
            </a:br>
            <a:r>
              <a:rPr lang="en-GB" sz="3200" dirty="0">
                <a:solidFill>
                  <a:schemeClr val="bg2"/>
                </a:solidFill>
              </a:rPr>
              <a:t>Brent terrace residents </a:t>
            </a:r>
            <a:br>
              <a:rPr lang="en-GB" sz="4000" dirty="0">
                <a:solidFill>
                  <a:schemeClr val="bg2"/>
                </a:solidFill>
              </a:rPr>
            </a:br>
            <a:r>
              <a:rPr lang="en-GB" sz="3200" dirty="0">
                <a:solidFill>
                  <a:schemeClr val="bg2"/>
                </a:solidFill>
              </a:rPr>
              <a:t>forthcoming on-site activities update</a:t>
            </a:r>
            <a:r>
              <a:rPr lang="en-GB" sz="4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07.02.19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Susie Wilson / Benoit Dufour</a:t>
            </a:r>
          </a:p>
        </p:txBody>
      </p:sp>
      <p:pic>
        <p:nvPicPr>
          <p:cNvPr id="5" name="AR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261" y="5965372"/>
            <a:ext cx="3114263" cy="34335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491268" y="5400675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prstClr val="white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prstClr val="white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24134638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Questions?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8515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438102"/>
            <a:ext cx="8889513" cy="4497416"/>
          </a:xfrm>
        </p:spPr>
        <p:txBody>
          <a:bodyPr>
            <a:normAutofit/>
          </a:bodyPr>
          <a:lstStyle/>
          <a:p>
            <a:r>
              <a:rPr lang="en-GB" sz="2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provide an update to Brent Terrace residents on on-going and forthcoming on-site activities within the Claremont Industrial Estate undertaken on behalf of LBB:</a:t>
            </a:r>
          </a:p>
          <a:p>
            <a:endParaRPr lang="en-GB" sz="1600" dirty="0"/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Claremont Industrial Estate site security 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Existing Building and environmental surveys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Clearance of Claremont Industrial Estate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Utility disconnections 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Rosa Freedman and industrial units demolition works 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n-GB" sz="1600" dirty="0"/>
              <a:t>Considerate Constructors Scheme (CCS)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39680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44" y="1385641"/>
            <a:ext cx="5560898" cy="45000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/>
              <a:t>Two areas to be secured Post Vacant Possession/Pre-demolition works:</a:t>
            </a:r>
          </a:p>
          <a:p>
            <a:pPr marL="614363" lvl="1" indent="-34290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FF0000"/>
                </a:solidFill>
              </a:rPr>
              <a:t>Area 1 (Red)</a:t>
            </a:r>
            <a:r>
              <a:rPr lang="en-GB" sz="1600" dirty="0">
                <a:solidFill>
                  <a:schemeClr val="tx1"/>
                </a:solidFill>
              </a:rPr>
              <a:t> = Rosa Freedman</a:t>
            </a:r>
          </a:p>
          <a:p>
            <a:pPr marL="614363" lvl="1" indent="-34290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92D050"/>
                </a:solidFill>
              </a:rPr>
              <a:t>Area 2 (Green)</a:t>
            </a:r>
            <a:r>
              <a:rPr lang="en-GB" sz="1600" dirty="0">
                <a:solidFill>
                  <a:schemeClr val="tx1"/>
                </a:solidFill>
              </a:rPr>
              <a:t> = Industrial Estate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dirty="0"/>
              <a:t>Reasons: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</a:rPr>
              <a:t>Mitigating risk of squatting / fly tipping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</a:rPr>
              <a:t>Meter Removals / Utility disconnections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</a:rPr>
              <a:t>Building surveys 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1"/>
                </a:solidFill>
              </a:rPr>
              <a:t>Additional ground investigations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security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82" y="1224822"/>
            <a:ext cx="5514975" cy="39624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388017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720000" y="504000"/>
            <a:ext cx="10728325" cy="504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57" y="1748885"/>
            <a:ext cx="6440559" cy="4961214"/>
          </a:xfrm>
          <a:prstGeom prst="rect">
            <a:avLst/>
          </a:prstGeom>
        </p:spPr>
      </p:pic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872400" y="656400"/>
            <a:ext cx="10728325" cy="504000"/>
          </a:xfrm>
        </p:spPr>
        <p:txBody>
          <a:bodyPr/>
          <a:lstStyle/>
          <a:p>
            <a:r>
              <a:rPr lang="en-GB" dirty="0"/>
              <a:t>Site security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2725" y="1203023"/>
            <a:ext cx="10728000" cy="503238"/>
          </a:xfrm>
        </p:spPr>
        <p:txBody>
          <a:bodyPr>
            <a:normAutofit fontScale="92500"/>
          </a:bodyPr>
          <a:lstStyle/>
          <a:p>
            <a:r>
              <a:rPr lang="en-GB" dirty="0"/>
              <a:t>Current Works – Securing Rosa Freedman Centre and Industrial Estate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4066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720000" y="504000"/>
            <a:ext cx="10728325" cy="504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2725" y="1203023"/>
            <a:ext cx="10728000" cy="503238"/>
          </a:xfrm>
        </p:spPr>
        <p:txBody>
          <a:bodyPr>
            <a:normAutofit fontScale="92500"/>
          </a:bodyPr>
          <a:lstStyle/>
          <a:p>
            <a:r>
              <a:rPr lang="en-GB" dirty="0"/>
              <a:t>Current Works – Securing Rosa Freedman Centre and Industrial Estate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57" y="1748885"/>
            <a:ext cx="6329409" cy="486654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72400" y="656400"/>
            <a:ext cx="10728325" cy="504000"/>
          </a:xfrm>
        </p:spPr>
        <p:txBody>
          <a:bodyPr/>
          <a:lstStyle/>
          <a:p>
            <a:r>
              <a:rPr lang="en-GB" dirty="0"/>
              <a:t>Site security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6941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720000" y="504000"/>
            <a:ext cx="10728325" cy="504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2725" y="1203023"/>
            <a:ext cx="10728000" cy="503238"/>
          </a:xfrm>
        </p:spPr>
        <p:txBody>
          <a:bodyPr>
            <a:normAutofit fontScale="92500"/>
          </a:bodyPr>
          <a:lstStyle/>
          <a:p>
            <a:r>
              <a:rPr lang="en-GB" dirty="0"/>
              <a:t>Current Works – Securing Rosa Freedman Centre and Industrial Estate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72400" y="656400"/>
            <a:ext cx="10728325" cy="504000"/>
          </a:xfrm>
        </p:spPr>
        <p:txBody>
          <a:bodyPr/>
          <a:lstStyle/>
          <a:p>
            <a:r>
              <a:rPr lang="en-GB" dirty="0"/>
              <a:t>Site security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69" y="1743494"/>
            <a:ext cx="2693836" cy="359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51" y="1748884"/>
            <a:ext cx="3805536" cy="3592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" y="1748885"/>
            <a:ext cx="3026269" cy="35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720000" y="504000"/>
            <a:ext cx="10728325" cy="504000"/>
          </a:xfrm>
          <a:prstGeom prst="rect">
            <a:avLst/>
          </a:prstGeom>
        </p:spPr>
        <p:txBody>
          <a:bodyPr vert="horz" lIns="72000" tIns="45720" rIns="72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72400" y="656400"/>
            <a:ext cx="10728325" cy="504000"/>
          </a:xfrm>
        </p:spPr>
        <p:txBody>
          <a:bodyPr/>
          <a:lstStyle/>
          <a:p>
            <a:r>
              <a:rPr lang="en-GB" dirty="0"/>
              <a:t>Demolition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79" y="1160400"/>
            <a:ext cx="7436156" cy="553355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3189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438102"/>
            <a:ext cx="7052401" cy="44974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Infrastructure Contractor Selection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Appointment of contractor in progress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To be formally announced later in 2019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600" dirty="0"/>
              <a:t>Contractor willing to engage with local residents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Preferred contractor ensures all sites are registered prior to works commencing – key selection criteria from BXSLP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Multiple Gold awards won for their performance under CCS Scheme </a:t>
            </a:r>
          </a:p>
          <a:p>
            <a:endParaRPr lang="en-GB" sz="1200" dirty="0"/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Considerate constructors scheme (ccs)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32" y="1438102"/>
            <a:ext cx="3810000" cy="381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07773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999" y="1438102"/>
            <a:ext cx="7052401" cy="4497416"/>
          </a:xfrm>
        </p:spPr>
        <p:txBody>
          <a:bodyPr>
            <a:normAutofit/>
          </a:bodyPr>
          <a:lstStyle/>
          <a:p>
            <a:r>
              <a:rPr lang="en-GB" sz="1600" dirty="0"/>
              <a:t>CCS Scheme covers: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General Public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Reduce any negative impact on local areas and residents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Aim to leave a positive impression on those affected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Environment  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Reducing negative effect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Working in environmentally and sustainable manner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Impacts to be evaluated and mitigations implemented to minimise pollution 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Reduce / re-use / recycle waste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Materials from sustainable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Workforce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Provide clean and appropriate facilities for workers</a:t>
            </a:r>
          </a:p>
          <a:p>
            <a:pPr marL="557213" lvl="1" indent="-285750">
              <a:buFont typeface="Wingdings" panose="05000000000000000000" pitchFamily="2" charset="2"/>
              <a:buChar char="ü"/>
            </a:pPr>
            <a:r>
              <a:rPr lang="en-GB" sz="1200" dirty="0"/>
              <a:t>Facilities to be comparable to any other working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Considerate constructors scheme (ccs)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32" y="1438102"/>
            <a:ext cx="3810000" cy="3810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70097" y="5611381"/>
            <a:ext cx="1209464" cy="3427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BRENT 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chemeClr val="tx1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CROSS</a:t>
            </a:r>
          </a:p>
          <a:p>
            <a:pPr marL="0" lvl="1" algn="l" defTabSz="609585">
              <a:lnSpc>
                <a:spcPct val="70000"/>
              </a:lnSpc>
              <a:spcBef>
                <a:spcPts val="0"/>
              </a:spcBef>
            </a:pPr>
            <a:r>
              <a:rPr lang="en-US" sz="2667" dirty="0">
                <a:solidFill>
                  <a:srgbClr val="01C4D9"/>
                </a:solidFill>
                <a:latin typeface="Open Sans Condensed" panose="020B0806030504020204" pitchFamily="34" charset="0"/>
                <a:cs typeface="Arial Unicode MS" panose="020B0604020202020204" pitchFamily="34" charset="-128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2434579152"/>
      </p:ext>
    </p:extLst>
  </p:cSld>
  <p:clrMapOvr>
    <a:masterClrMapping/>
  </p:clrMapOvr>
</p:sld>
</file>

<file path=ppt/theme/theme1.xml><?xml version="1.0" encoding="utf-8"?>
<a:theme xmlns:a="http://schemas.openxmlformats.org/drawingml/2006/main" name="1_BXS SY Style">
  <a:themeElements>
    <a:clrScheme name="BXS SY Style">
      <a:dk1>
        <a:sysClr val="windowText" lastClr="000000"/>
      </a:dk1>
      <a:lt1>
        <a:sysClr val="window" lastClr="FFFFFF"/>
      </a:lt1>
      <a:dk2>
        <a:srgbClr val="00B1B1"/>
      </a:dk2>
      <a:lt2>
        <a:srgbClr val="FFFFFF"/>
      </a:lt2>
      <a:accent1>
        <a:srgbClr val="E31013"/>
      </a:accent1>
      <a:accent2>
        <a:srgbClr val="95C11F"/>
      </a:accent2>
      <a:accent3>
        <a:srgbClr val="003150"/>
      </a:accent3>
      <a:accent4>
        <a:srgbClr val="FFED00"/>
      </a:accent4>
      <a:accent5>
        <a:srgbClr val="469ED9"/>
      </a:accent5>
      <a:accent6>
        <a:srgbClr val="FBD806"/>
      </a:accent6>
      <a:hlink>
        <a:srgbClr val="00B1B2"/>
      </a:hlink>
      <a:folHlink>
        <a:srgbClr val="E94F35"/>
      </a:folHlink>
    </a:clrScheme>
    <a:fontScheme name="Custom 1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ples of Main Infra Procurement [Read-Only]" id="{C672560B-AB8D-4818-9624-37892147BE05}" vid="{FD88D518-9A61-4A1A-ACF9-33B4E9429DFF}"/>
    </a:ext>
  </a:extLst>
</a:theme>
</file>

<file path=ppt/theme/theme2.xml><?xml version="1.0" encoding="utf-8"?>
<a:theme xmlns:a="http://schemas.openxmlformats.org/drawingml/2006/main" name="2_BXS SY Style">
  <a:themeElements>
    <a:clrScheme name="BXS SY Style">
      <a:dk1>
        <a:sysClr val="windowText" lastClr="000000"/>
      </a:dk1>
      <a:lt1>
        <a:sysClr val="window" lastClr="FFFFFF"/>
      </a:lt1>
      <a:dk2>
        <a:srgbClr val="00B1B1"/>
      </a:dk2>
      <a:lt2>
        <a:srgbClr val="FFFFFF"/>
      </a:lt2>
      <a:accent1>
        <a:srgbClr val="E31013"/>
      </a:accent1>
      <a:accent2>
        <a:srgbClr val="95C11F"/>
      </a:accent2>
      <a:accent3>
        <a:srgbClr val="003150"/>
      </a:accent3>
      <a:accent4>
        <a:srgbClr val="FFED00"/>
      </a:accent4>
      <a:accent5>
        <a:srgbClr val="469ED9"/>
      </a:accent5>
      <a:accent6>
        <a:srgbClr val="FBD806"/>
      </a:accent6>
      <a:hlink>
        <a:srgbClr val="00B1B2"/>
      </a:hlink>
      <a:folHlink>
        <a:srgbClr val="E94F35"/>
      </a:folHlink>
    </a:clrScheme>
    <a:fontScheme name="Custom 1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ples of Main Infra Procurement [Read-Only]" id="{C672560B-AB8D-4818-9624-37892147BE05}" vid="{FD88D518-9A61-4A1A-ACF9-33B4E9429D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ite Wide Document PowerPoint" ma:contentTypeID="0x010100463A83AD23DC4707A1DE722D2C12CE94009A27B86056154359BB9488BB2BD3FD2D0061A2C7F70B02024ABF0976368EC765BF" ma:contentTypeVersion="6" ma:contentTypeDescription="" ma:contentTypeScope="" ma:versionID="896dae1ddd8d5d95d974a47fe78fc36c">
  <xsd:schema xmlns:xsd="http://www.w3.org/2001/XMLSchema" xmlns:xs="http://www.w3.org/2001/XMLSchema" xmlns:p="http://schemas.microsoft.com/office/2006/metadata/properties" xmlns:ns1="DE679342-400E-4FAA-8DD2-5CC1E0E4D3DC" xmlns:ns2="http://schemas.microsoft.com/sharepoint/v3" xmlns:ns3="4df5c4e3-5f97-4ad1-bf13-f61aa14511d3" xmlns:ns4="de679342-400e-4faa-8dd2-5cc1e0e4d3dc" targetNamespace="http://schemas.microsoft.com/office/2006/metadata/properties" ma:root="true" ma:fieldsID="5de7dd0a6ddc2e145e5fdba301faaa91" ns1:_="" ns2:_="" ns3:_="" ns4:_="">
    <xsd:import namespace="DE679342-400E-4FAA-8DD2-5CC1E0E4D3DC"/>
    <xsd:import namespace="http://schemas.microsoft.com/sharepoint/v3"/>
    <xsd:import namespace="4df5c4e3-5f97-4ad1-bf13-f61aa14511d3"/>
    <xsd:import namespace="de679342-400e-4faa-8dd2-5cc1e0e4d3dc"/>
    <xsd:element name="properties">
      <xsd:complexType>
        <xsd:sequence>
          <xsd:element name="documentManagement">
            <xsd:complexType>
              <xsd:all>
                <xsd:element ref="ns1:ArgentSiteTaxHTField0" minOccurs="0"/>
                <xsd:element ref="ns1:ArgentCollectionTaxHTField0" minOccurs="0"/>
                <xsd:element ref="ns1:ArgentFilePlanSiteWideTaxHTField0" minOccurs="0"/>
                <xsd:element ref="ns1:ArgentDocumentDetails" minOccurs="0"/>
                <xsd:element ref="ns1:ArgentDocumentCategoryTaxHTField0" minOccurs="0"/>
                <xsd:element ref="ns1:ArgentPublishedVersion" minOccurs="0"/>
                <xsd:element ref="ns1:ArgentStatusTaxHTField0" minOccurs="0"/>
                <xsd:element ref="ns1:ArgentDocumentStatusNotes" minOccurs="0"/>
                <xsd:element ref="ns1:ArgentClassificationTaxHTField0" minOccurs="0"/>
                <xsd:element ref="ns1:ArgentContractTaxHTField0" minOccurs="0"/>
                <xsd:element ref="ns1:ArgentSpecialismTaxHTField0" minOccurs="0"/>
                <xsd:element ref="ns1:ArgentInternalContact" minOccurs="0"/>
                <xsd:element ref="ns1:ArgentExternalContactTaxHTField0" minOccurs="0"/>
                <xsd:element ref="ns1:MailDate" minOccurs="0"/>
                <xsd:element ref="ns1:MailTo" minOccurs="0"/>
                <xsd:element ref="ns1:MailCc" minOccurs="0"/>
                <xsd:element ref="ns1:MailFrom" minOccurs="0"/>
                <xsd:element ref="ns1:MailSubject" minOccurs="0"/>
                <xsd:element ref="ns1:MailOriginalSubject" minOccurs="0"/>
                <xsd:element ref="ns1:MailAttachments" minOccurs="0"/>
                <xsd:element ref="ns1:ArgentWorkSpaceID" minOccurs="0"/>
                <xsd:element ref="ns1:ArgentWorkspaceProjects" minOccurs="0"/>
                <xsd:element ref="ns2:ItemChildCount" minOccurs="0"/>
                <xsd:element ref="ns2:FolderChildCount" minOccurs="0"/>
                <xsd:element ref="ns3:TaxKeywordTaxHTField" minOccurs="0"/>
                <xsd:element ref="ns3:_dlc_DocId" minOccurs="0"/>
                <xsd:element ref="ns3:_dlc_DocIdUrl" minOccurs="0"/>
                <xsd:element ref="ns3:_dlc_DocIdPersistId" minOccurs="0"/>
                <xsd:element ref="ns4:ArgentLegalEntityTaxHTField0" minOccurs="0"/>
                <xsd:element ref="ns1:ArgentRecordDeclarationDateTime" minOccurs="0"/>
                <xsd:element ref="ns1:ArgentLinkToDeclaredRec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79342-400E-4FAA-8DD2-5CC1E0E4D3DC" elementFormDefault="qualified">
    <xsd:import namespace="http://schemas.microsoft.com/office/2006/documentManagement/types"/>
    <xsd:import namespace="http://schemas.microsoft.com/office/infopath/2007/PartnerControls"/>
    <xsd:element name="ArgentSiteTaxHTField0" ma:index="0" nillable="true" ma:taxonomy="true" ma:internalName="ArgentSiteTaxHTField0" ma:taxonomyFieldName="ArgentSite" ma:displayName="Site" ma:default="1;#Brent Cross South [BXS-SITE]|13877fb3-7f5b-42b8-8743-ef537c422a28" ma:fieldId="{5022a4b2-db19-4687-b1ab-41bff5fefd8c}" ma:sspId="5ac59b95-8848-4dfd-93b4-531d524b9c6c" ma:termSetId="29a5da42-0165-4665-85db-297310ea13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gentCollectionTaxHTField0" ma:index="2" nillable="true" ma:taxonomy="true" ma:internalName="ArgentCollectionTaxHTField0" ma:taxonomyFieldName="ArgentCollection" ma:displayName="Collection" ma:default="" ma:fieldId="{3652eaf6-60e4-4536-a7b8-5f358b868d41}" ma:taxonomyMulti="true" ma:sspId="5ac59b95-8848-4dfd-93b4-531d524b9c6c" ma:termSetId="0a449cfe-c539-406f-a905-37b21cc05606" ma:anchorId="13877fb3-7f5b-42b8-8743-ef537c422a28" ma:open="false" ma:isKeyword="false">
      <xsd:complexType>
        <xsd:sequence>
          <xsd:element ref="pc:Terms" minOccurs="0" maxOccurs="1"/>
        </xsd:sequence>
      </xsd:complexType>
    </xsd:element>
    <xsd:element name="ArgentFilePlanSiteWideTaxHTField0" ma:index="4" nillable="true" ma:taxonomy="true" ma:internalName="ArgentFilePlanSiteWideTaxHTField0" ma:taxonomyFieldName="ArgentFilePlanSiteWide" ma:displayName="File Plan" ma:indexed="true" ma:default="" ma:fieldId="{296fdcde-a2cc-414b-93c3-040e0b87b7a8}" ma:sspId="5ac59b95-8848-4dfd-93b4-531d524b9c6c" ma:termSetId="eb68c3a1-4f4c-4be1-b583-89ef31ddc494" ma:anchorId="0f0749bd-c8ec-4201-9ff3-12c320d73364" ma:open="false" ma:isKeyword="false">
      <xsd:complexType>
        <xsd:sequence>
          <xsd:element ref="pc:Terms" minOccurs="0" maxOccurs="1"/>
        </xsd:sequence>
      </xsd:complexType>
    </xsd:element>
    <xsd:element name="ArgentDocumentDetails" ma:index="9" nillable="true" ma:displayName="Document Details" ma:description="Details about this document" ma:internalName="ArgentDocumentDetails">
      <xsd:simpleType>
        <xsd:restriction base="dms:Note">
          <xsd:maxLength value="255"/>
        </xsd:restriction>
      </xsd:simpleType>
    </xsd:element>
    <xsd:element name="ArgentDocumentCategoryTaxHTField0" ma:index="10" nillable="true" ma:taxonomy="true" ma:internalName="ArgentDocumentCategoryTaxHTField0" ma:taxonomyFieldName="ArgentDocumentCategory" ma:displayName="Document Category" ma:default="-1;#0. Not yet defined|e7d311fb-5f50-4995-b876-022ac83ba95e" ma:fieldId="{270a1b16-f500-442d-9cf4-cd98f8c467ae}" ma:taxonomyMulti="true" ma:sspId="5ac59b95-8848-4dfd-93b4-531d524b9c6c" ma:termSetId="0a199a8b-fd10-469c-9871-d5e9471027e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gentPublishedVersion" ma:index="12" nillable="true" ma:displayName="Published Version" ma:description="The published version number extracted from Workspace." ma:internalName="ArgentPublishedVersion">
      <xsd:simpleType>
        <xsd:restriction base="dms:Text"/>
      </xsd:simpleType>
    </xsd:element>
    <xsd:element name="ArgentStatusTaxHTField0" ma:index="13" nillable="true" ma:taxonomy="true" ma:internalName="ArgentStatusTaxHTField0" ma:taxonomyFieldName="ArgentStatus" ma:displayName="Status" ma:default="" ma:fieldId="{63db6eb1-2e0b-4413-9479-ca089590401b}" ma:sspId="5ac59b95-8848-4dfd-93b4-531d524b9c6c" ma:termSetId="c037872b-6bd7-4f8a-880e-59e87fdf19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gentDocumentStatusNotes" ma:index="15" nillable="true" ma:displayName="Document Status Notes" ma:description="Details about the status of the document." ma:hidden="true" ma:internalName="ArgentDocumentStatusNotes">
      <xsd:simpleType>
        <xsd:restriction base="dms:Text"/>
      </xsd:simpleType>
    </xsd:element>
    <xsd:element name="ArgentClassificationTaxHTField0" ma:index="16" nillable="true" ma:taxonomy="true" ma:internalName="ArgentClassificationTaxHTField0" ma:taxonomyFieldName="ArgentClassification" ma:displayName="Classification" ma:default="2;#Internal|c8bcd053-4fc2-4c0a-8733-e7c7fec4649b" ma:fieldId="{a7daa222-8266-4c8f-9212-4e05530b81bd}" ma:sspId="5ac59b95-8848-4dfd-93b4-531d524b9c6c" ma:termSetId="724a5de9-9235-4224-9ad2-8d7c98b047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gentContractTaxHTField0" ma:index="18" nillable="true" ma:taxonomy="true" ma:internalName="ArgentContractTaxHTField0" ma:taxonomyFieldName="ArgentContract" ma:displayName="Contract" ma:default="" ma:fieldId="{39665c73-e504-4567-a82f-dbff446a38a5}" ma:sspId="5ac59b95-8848-4dfd-93b4-531d524b9c6c" ma:termSetId="abb7b44e-d2ac-427d-8620-8000e37a24d7" ma:anchorId="13877fb3-7f5b-42b8-8743-ef537c422a28" ma:open="false" ma:isKeyword="false">
      <xsd:complexType>
        <xsd:sequence>
          <xsd:element ref="pc:Terms" minOccurs="0" maxOccurs="1"/>
        </xsd:sequence>
      </xsd:complexType>
    </xsd:element>
    <xsd:element name="ArgentSpecialismTaxHTField0" ma:index="20" nillable="true" ma:taxonomy="true" ma:internalName="ArgentSpecialismTaxHTField0" ma:taxonomyFieldName="ArgentSpecialism" ma:displayName="Specialism" ma:default="" ma:fieldId="{ce0acc4e-c829-4395-9dfd-77ab6dec0d26}" ma:taxonomyMulti="true" ma:sspId="5ac59b95-8848-4dfd-93b4-531d524b9c6c" ma:termSetId="4f433158-015e-4762-b3c8-71449abbd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gentInternalContact" ma:index="22" nillable="true" ma:displayName="Internal Contacts" ma:list="UserInfo" ma:SearchPeopleOnly="false" ma:SharePointGroup="0" ma:internalName="ArgentInternalContac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gentExternalContactTaxHTField0" ma:index="23" nillable="true" ma:taxonomy="true" ma:internalName="ArgentExternalContactTaxHTField0" ma:taxonomyFieldName="ArgentExternalContact" ma:displayName="External Contact" ma:default="" ma:fieldId="{46118b31-b2df-492a-bd68-727c3d97a1a1}" ma:taxonomyMulti="true" ma:sspId="5ac59b95-8848-4dfd-93b4-531d524b9c6c" ma:termSetId="b7394796-ace5-4ff9-b112-96675817b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ilDate" ma:index="25" nillable="true" ma:displayName="Date" ma:description="The date and time when the message was sent." ma:format="DateTime" ma:internalName="MailDate">
      <xsd:simpleType>
        <xsd:restriction base="dms:DateTime"/>
      </xsd:simpleType>
    </xsd:element>
    <xsd:element name="MailTo" ma:index="26" nillable="true" ma:displayName="To" ma:description="The identity of the primary recipients of the message." ma:internalName="MailTo">
      <xsd:simpleType>
        <xsd:restriction base="dms:Note">
          <xsd:maxLength value="255"/>
        </xsd:restriction>
      </xsd:simpleType>
    </xsd:element>
    <xsd:element name="MailCc" ma:index="27" nillable="true" ma:displayName="Cc" ma:description="The identity of the secondary recipients of the message." ma:internalName="MailCc">
      <xsd:simpleType>
        <xsd:restriction base="dms:Note">
          <xsd:maxLength value="255"/>
        </xsd:restriction>
      </xsd:simpleType>
    </xsd:element>
    <xsd:element name="MailFrom" ma:index="28" nillable="true" ma:displayName="From" ma:description="The identity of the person who sent the message." ma:internalName="MailFrom">
      <xsd:simpleType>
        <xsd:restriction base="dms:Text">
          <xsd:maxLength value="255"/>
        </xsd:restriction>
      </xsd:simpleType>
    </xsd:element>
    <xsd:element name="MailSubject" ma:index="29" nillable="true" ma:displayName="Subject" ma:description="A summary of the message." ma:internalName="MailSubject">
      <xsd:simpleType>
        <xsd:restriction base="dms:Text">
          <xsd:maxLength value="255"/>
        </xsd:restriction>
      </xsd:simpleType>
    </xsd:element>
    <xsd:element name="MailOriginalSubject" ma:index="30" nillable="true" ma:displayName="OriginalSubject" ma:description="A summary of the message." ma:internalName="MailOriginalSubject">
      <xsd:simpleType>
        <xsd:restriction base="dms:Text">
          <xsd:maxLength value="255"/>
        </xsd:restriction>
      </xsd:simpleType>
    </xsd:element>
    <xsd:element name="MailAttachments" ma:index="31" nillable="true" ma:displayName="Attachments" ma:default="0" ma:description="Indicates if the e-mail message contains one or more attachments." ma:internalName="MailAttachments">
      <xsd:simpleType>
        <xsd:restriction base="dms:Boolean"/>
      </xsd:simpleType>
    </xsd:element>
    <xsd:element name="ArgentWorkSpaceID" ma:index="32" nillable="true" ma:displayName="WorkSpace ID" ma:description="Legacy Workspace ID" ma:hidden="true" ma:internalName="ArgentWorkSpaceID">
      <xsd:simpleType>
        <xsd:restriction base="dms:Text"/>
      </xsd:simpleType>
    </xsd:element>
    <xsd:element name="ArgentWorkspaceProjects" ma:index="33" nillable="true" ma:displayName="Workspace Projects" ma:hidden="true" ma:internalName="ArgentWorkspaceProjec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E - Aldershot Urban Extension, Aldershot, Hampshire"/>
                    <xsd:enumeration value="BIC - Bicester, Oxfordshire"/>
                    <xsd:enumeration value="BRO - Brockworth, Gloucestershire"/>
                    <xsd:enumeration value="BUR - Burghfield Common, Berkshire"/>
                    <xsd:enumeration value="FAR - Faringdon, Oxfordshire"/>
                    <xsd:enumeration value="GRO - Grove Airfield, Oxfordshire"/>
                    <xsd:enumeration value="HIL - Hillborough, Kent"/>
                    <xsd:enumeration value="LPA - Chippenham, Wiltshire - LPA Land"/>
                    <xsd:enumeration value="NLF - Chippenham, Wiltshire - New Leaze Farm"/>
                    <xsd:enumeration value="ALO - Argent Land Opportunities"/>
                    <xsd:enumeration value="TAD - Tadpole Farm, Swindon"/>
                    <xsd:enumeration value="WEL - Welwyn, Hertfordshire"/>
                    <xsd:enumeration value="- - Workspace Implementation."/>
                    <xsd:enumeration value="ADM - Admin"/>
                    <xsd:enumeration value="230000 - Albany Courtyard &amp; Nuffield House"/>
                    <xsd:enumeration value="10BP - 10 Brindleyplace"/>
                    <xsd:enumeration value="ACA - 11 Brindleyplace"/>
                    <xsd:enumeration value="3BP - 3 Brindleyplace"/>
                    <xsd:enumeration value="4BP - 4 Brindleyplace"/>
                    <xsd:enumeration value="5BP - 5 Brindleyplace"/>
                    <xsd:enumeration value="6BP - 6 Brindleyplace"/>
                    <xsd:enumeration value="7BP - 7 Brindleyplace"/>
                    <xsd:enumeration value="8BP - 8 Brindleyplace"/>
                    <xsd:enumeration value="9BP - 9 Brindleyplace"/>
                    <xsd:enumeration value="MSCP - MSCP"/>
                    <xsd:enumeration value="BAM - Brindleyplace Asset Management"/>
                    <xsd:enumeration value="BID - Broad Street BID"/>
                    <xsd:enumeration value="BPA - Saco"/>
                    <xsd:enumeration value="BSD - Broad Street Developers"/>
                    <xsd:enumeration value="msb - Meetingspace"/>
                    <xsd:enumeration value="TBLP - The Brindleyplace Limited Partnership"/>
                    <xsd:enumeration value="ARCHIVING - BHAM - Archiving Birmingham Office"/>
                    <xsd:enumeration value="Brunswick Arcade - Brunswick Arcade"/>
                    <xsd:enumeration value="Cafe in the Square - Costa Coffee"/>
                    <xsd:enumeration value="Sustainability Forum - Sustainability Forum"/>
                    <xsd:enumeration value="FOR - Forbury Square"/>
                    <xsd:enumeration value="FSM - Fire Station Manchester"/>
                    <xsd:enumeration value="FYF - Ffos-y-fran Land Reclamation Scheme"/>
                    <xsd:enumeration value="NAN - Nant Llesg"/>
                    <xsd:enumeration value="KA1 - Zone A Building A1"/>
                    <xsd:enumeration value="KA1 - Zone A - Project Queen"/>
                    <xsd:enumeration value="KA2 - Zone A Building A2"/>
                    <xsd:enumeration value="KA3 - Zone A Building A3"/>
                    <xsd:enumeration value="KA4 - Zone A Building A4"/>
                    <xsd:enumeration value="KA5 - Zone A Building A5"/>
                    <xsd:enumeration value="KXC - KXBP - King's Cross Business Partnership"/>
                    <xsd:enumeration value="KXM - King's Cross Visitor Centre"/>
                    <xsd:enumeration value="REGENERATION - Regeneration"/>
                    <xsd:enumeration value="EMS - Estate Management"/>
                    <xsd:enumeration value="KX0 - Environment Management"/>
                    <xsd:enumeration value="ART - Arts Programme"/>
                    <xsd:enumeration value="KX2 - Commercialisation"/>
                    <xsd:enumeration value="KB1 - Zone B1"/>
                    <xsd:enumeration value="KB2 - Zone B Pancras Square Office"/>
                    <xsd:enumeration value="KB3 - Zone B3"/>
                    <xsd:enumeration value="KB4 - Zone B Pancras Square Office"/>
                    <xsd:enumeration value="KB5 - Zone B office building"/>
                    <xsd:enumeration value="KB6 - Zone B Pancras Square Office"/>
                    <xsd:enumeration value="GNR - Great Northern Hotel Reuse"/>
                    <xsd:enumeration value="KD1 - Zone D German Gymnasium"/>
                    <xsd:enumeration value="KF1 - Filling Station"/>
                    <xsd:enumeration value="KM0 - Zone M Local Infrastructure"/>
                    <xsd:enumeration value="KM1 - Coal Drops"/>
                    <xsd:enumeration value="KXT - King's Cross Triangle Site"/>
                    <xsd:enumeration value="KE1 - Zone E Stanley Building"/>
                    <xsd:enumeration value="KF1 - Zone F Residential"/>
                    <xsd:enumeration value="KG1 - Zone G Canal Pavilion"/>
                    <xsd:enumeration value="KH1 - Zone H Granary Square Pavilion"/>
                    <xsd:enumeration value="KI1 - Fish &amp; Coal Offices"/>
                    <xsd:enumeration value="KX1 - Gas governor"/>
                    <xsd:enumeration value="KC1 - GNH Arcade"/>
                    <xsd:enumeration value="SSY - Shared Service Yard &amp; Access Ramp"/>
                    <xsd:enumeration value="KJ0 - Handyside Park"/>
                    <xsd:enumeration value="KK2 - West Handyside Canopy"/>
                    <xsd:enumeration value="KGB - GLASS BRIDGE"/>
                    <xsd:enumeration value="KT0 - Zone T Local Infrastructure"/>
                    <xsd:enumeration value="KX7 - Metroline Bus Relocation"/>
                    <xsd:enumeration value="KY1 - Linear Land"/>
                    <xsd:enumeration value="KCT - Construction Training Centre"/>
                    <xsd:enumeration value="KJ1 - Zone J York Way Residential"/>
                    <xsd:enumeration value="KK1 - Zone K Regeneration House"/>
                    <xsd:enumeration value="KK3 - Zone K Midland Goods Shed"/>
                    <xsd:enumeration value="KK4 - Zone K East Handyside Canopy"/>
                    <xsd:enumeration value="KL1 - Zone L Western Transit Shed"/>
                    <xsd:enumeration value="KL2 - Western Transit Shed"/>
                    <xsd:enumeration value="UAL - UAL"/>
                    <xsd:enumeration value="KN1 - Zone N Gasholder Triplet"/>
                    <xsd:enumeration value="KP1 - School and Residential Block"/>
                    <xsd:enumeration value="KP2 - Ascot - KP2"/>
                    <xsd:enumeration value="KX1 - SEFI (Southern Infrastructure &amp; Enabling Works)"/>
                    <xsd:enumeration value="KBB - Zone B Shared Basement"/>
                    <xsd:enumeration value="KX1 - KXC Subway"/>
                    <xsd:enumeration value="KB0 - Zone B Local Infrastructure"/>
                    <xsd:enumeration value="KR0 - Zone R Local Infrastructure"/>
                    <xsd:enumeration value="KX3 - Northern Infrastructure"/>
                    <xsd:enumeration value="KX4 - Eastern Goods Yard"/>
                    <xsd:enumeration value="KN2 - Zone N Gasholder No.8"/>
                    <xsd:enumeration value="KA0 - Zone A - Enabling Works"/>
                    <xsd:enumeration value="KN0 - Zone N Local infrastructure"/>
                    <xsd:enumeration value="KN0 - Western Goods Yard"/>
                    <xsd:enumeration value="KX6 - AKFI"/>
                    <xsd:enumeration value="KQ1 - Zone Q Goods Street Office"/>
                    <xsd:enumeration value="KQ2 - Zone Q Standard Public/Leisure North"/>
                    <xsd:enumeration value="KR1 - Zone R Prime Office North"/>
                    <xsd:enumeration value="KR2 - Zone R Prime Office North"/>
                    <xsd:enumeration value="KR4 - Zone R4 Mixed Tenure Affordable Housing"/>
                    <xsd:enumeration value="KR5 - Zone R Mixed Tenure Residential"/>
                    <xsd:enumeration value="KR6 - KR6 Zone R Market Residential (R5 South)"/>
                    <xsd:enumeration value="KX0 - General Partnership Activity"/>
                    <xsd:enumeration value="KX0 - CoCP Website"/>
                    <xsd:enumeration value="KX0 - Asset Protection of 3rd Party Infrastructure"/>
                    <xsd:enumeration value="KX0 - Planning Application Documentation"/>
                    <xsd:enumeration value="KX0 - KXC Insurance"/>
                    <xsd:enumeration value="KX5 - General Agent Costs (&amp; Workspace - General Residential Filing)"/>
                    <xsd:enumeration value="KX7 - Sitewide Infrastructure"/>
                    <xsd:enumeration value="KXC - King's Cross Central"/>
                    <xsd:enumeration value="KXC - Valuation Process"/>
                    <xsd:enumeration value="KXM - King's Cross Marketing Suite"/>
                    <xsd:enumeration value="KXM - Branding"/>
                    <xsd:enumeration value="KXM - Corporate Brochure"/>
                    <xsd:enumeration value="KXM - Marketing General"/>
                    <xsd:enumeration value="PLAY - Play"/>
                    <xsd:enumeration value="MKC - Metropolitan King's Cross"/>
                    <xsd:enumeration value="KT1 - Zone T MSCP / Standard Crescent Residential"/>
                    <xsd:enumeration value="KT2 - T2 - Zone T Office Building &amp; Primary Healthcare Centre"/>
                    <xsd:enumeration value="KT5 - Zone T Student Accommodation"/>
                    <xsd:enumeration value="KT6 - Zone T Student Accommodation"/>
                    <xsd:enumeration value="LFE - Colnbrook"/>
                    <xsd:enumeration value="OPG - One Piccadilly Gardens"/>
                    <xsd:enumeration value="EHM - Elisabeth House - One St Peters Square"/>
                    <xsd:enumeration value="1PP - One Piccadilly Place"/>
                    <xsd:enumeration value="2PP - Two Piccadilly Place"/>
                    <xsd:enumeration value="3PP - Three Piccadilly Place"/>
                    <xsd:enumeration value="4PP - Four Piccadilly Place"/>
                    <xsd:enumeration value="5PP - Five Piccadilly Place - The Hub"/>
                    <xsd:enumeration value="PPC - Piccadilly Place Carpark"/>
                    <xsd:enumeration value="PP - Piccadilly Partnership"/>
                    <xsd:enumeration value="PPA - Piccadilly Place - Argent Only"/>
                    <xsd:enumeration value="PPL - Piccadilly Place - (Infrastructure and General)"/>
                    <xsd:enumeration value="PAR - Paradise Forum"/>
                    <xsd:enumeration value="MSS - MediaStream Solutions"/>
                    <xsd:enumeration value="PCB - Paradise Circus Birmingham"/>
                    <xsd:enumeration value="SSM - Stevenson Square - The Hive"/>
                    <xsd:enumeration value="SS2 - Stevenson Square Phase 2"/>
                    <xsd:enumeration value="WEY - Weybridge"/>
                  </xsd:restriction>
                </xsd:simpleType>
              </xsd:element>
            </xsd:sequence>
          </xsd:extension>
        </xsd:complexContent>
      </xsd:complexType>
    </xsd:element>
    <xsd:element name="ArgentRecordDeclarationDateTime" ma:index="49" nillable="true" ma:displayName="Record Declared Date" ma:description="Record Declared Date" ma:format="DateTime" ma:internalName="ArgentRecordDeclarationDateTime">
      <xsd:simpleType>
        <xsd:restriction base="dms:DateTime"/>
      </xsd:simpleType>
    </xsd:element>
    <xsd:element name="ArgentLinkToDeclaredRecord" ma:index="50" nillable="true" ma:displayName="Record Link" ma:description="Record Link to Declared Record" ma:format="Hyperlink" ma:internalName="ArgentLinkToDeclaredRecor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9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0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5c4e3-5f97-4ad1-bf13-f61aa14511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41" nillable="true" ma:taxonomy="true" ma:internalName="TaxKeywordTaxHTField" ma:taxonomyFieldName="TaxKeyword" ma:displayName="Enterprise Keywords" ma:fieldId="{23f27201-bee3-471e-b2e7-b64fd8b7ca38}" ma:taxonomyMulti="true" ma:sspId="5ac59b95-8848-4dfd-93b4-531d524b9c6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4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79342-400e-4faa-8dd2-5cc1e0e4d3dc" elementFormDefault="qualified">
    <xsd:import namespace="http://schemas.microsoft.com/office/2006/documentManagement/types"/>
    <xsd:import namespace="http://schemas.microsoft.com/office/infopath/2007/PartnerControls"/>
    <xsd:element name="ArgentLegalEntityTaxHTField0" ma:index="46" nillable="true" ma:taxonomy="true" ma:internalName="ArgentLegalEntityTaxHTField0" ma:taxonomyFieldName="ArgentLegalEntity" ma:displayName="Legal Entity" ma:default="114;#BXS - Legal Entity placeholder|85825325-0f71-49a7-81ee-5ff337ffd400" ma:fieldId="{7089ff60-d84d-4ee8-a360-d1475b90e833}" ma:sspId="5ac59b95-8848-4dfd-93b4-531d524b9c6c" ma:termSetId="e07436d4-091e-4084-9300-587b865891a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gentDocumentCategoryTaxHTField0 xmlns="DE679342-400E-4FAA-8DD2-5CC1E0E4D3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0. Not yet defined</TermName>
          <TermId xmlns="http://schemas.microsoft.com/office/infopath/2007/PartnerControls">e7d311fb-5f50-4995-b876-022ac83ba95e</TermId>
        </TermInfo>
      </Terms>
    </ArgentDocumentCategoryTaxHTField0>
    <ArgentPublishedVersion xmlns="DE679342-400E-4FAA-8DD2-5CC1E0E4D3DC" xsi:nil="true"/>
    <ArgentClassificationTaxHTField0 xmlns="DE679342-400E-4FAA-8DD2-5CC1E0E4D3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c8bcd053-4fc2-4c0a-8733-e7c7fec4649b</TermId>
        </TermInfo>
      </Terms>
    </ArgentClassificationTaxHTField0>
    <ArgentRecordDeclarationDateTime xmlns="DE679342-400E-4FAA-8DD2-5CC1E0E4D3DC" xsi:nil="true"/>
    <ArgentLinkToDeclaredRecord xmlns="DE679342-400E-4FAA-8DD2-5CC1E0E4D3DC">
      <Url xsi:nil="true"/>
      <Description xsi:nil="true"/>
    </ArgentLinkToDeclaredRecord>
    <TaxKeywordTaxHTField xmlns="4df5c4e3-5f97-4ad1-bf13-f61aa14511d3">
      <Terms xmlns="http://schemas.microsoft.com/office/infopath/2007/PartnerControls"/>
    </TaxKeywordTaxHTField>
    <ArgentStatusTaxHTField0 xmlns="DE679342-400E-4FAA-8DD2-5CC1E0E4D3DC">
      <Terms xmlns="http://schemas.microsoft.com/office/infopath/2007/PartnerControls"/>
    </ArgentStatusTaxHTField0>
    <_dlc_DocId xmlns="4df5c4e3-5f97-4ad1-bf13-f61aa14511d3">BXSSITE-19-54733</_dlc_DocId>
    <_dlc_DocIdUrl xmlns="4df5c4e3-5f97-4ad1-bf13-f61aa14511d3">
      <Url>https://knowledge.argentllp.co.uk/sites/BXS-SITE/_layouts/15/DocIdRedir.aspx?ID=BXSSITE-19-54733</Url>
      <Description>BXSSITE-19-54733</Description>
    </_dlc_DocIdUrl>
    <ArgentFilePlanSiteWideTaxHTField0 xmlns="DE679342-400E-4FAA-8DD2-5CC1E0E4D3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 Land and Infrastructure</TermName>
          <TermId xmlns="http://schemas.microsoft.com/office/infopath/2007/PartnerControls">62fc8741-2b16-40d4-b9af-4583a1cedd0d</TermId>
        </TermInfo>
      </Terms>
    </ArgentFilePlanSiteWideTaxHTField0>
    <ArgentDocumentDetails xmlns="DE679342-400E-4FAA-8DD2-5CC1E0E4D3DC" xsi:nil="true"/>
    <ArgentWorkspaceProjects xmlns="DE679342-400E-4FAA-8DD2-5CC1E0E4D3DC"/>
    <ArgentLegalEntityTaxHTField0 xmlns="de679342-400e-4faa-8dd2-5cc1e0e4d3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BXS - Legal Entity placeholder</TermName>
          <TermId xmlns="http://schemas.microsoft.com/office/infopath/2007/PartnerControls">85825325-0f71-49a7-81ee-5ff337ffd400</TermId>
        </TermInfo>
      </Terms>
    </ArgentLegalEntityTaxHTField0>
    <MailAttachments xmlns="DE679342-400E-4FAA-8DD2-5CC1E0E4D3DC">false</MailAttachments>
    <ArgentCollectionTaxHTField0 xmlns="DE679342-400E-4FAA-8DD2-5CC1E0E4D3DC">
      <Terms xmlns="http://schemas.microsoft.com/office/infopath/2007/PartnerControls"/>
    </ArgentCollectionTaxHTField0>
    <ArgentExternalContactTaxHTField0 xmlns="DE679342-400E-4FAA-8DD2-5CC1E0E4D3DC">
      <Terms xmlns="http://schemas.microsoft.com/office/infopath/2007/PartnerControls"/>
    </ArgentExternalContactTaxHTField0>
    <MailDate xmlns="DE679342-400E-4FAA-8DD2-5CC1E0E4D3DC" xsi:nil="true"/>
    <MailTo xmlns="DE679342-400E-4FAA-8DD2-5CC1E0E4D3DC" xsi:nil="true"/>
    <MailSubject xmlns="DE679342-400E-4FAA-8DD2-5CC1E0E4D3DC" xsi:nil="true"/>
    <ArgentSiteTaxHTField0 xmlns="DE679342-400E-4FAA-8DD2-5CC1E0E4D3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Brent Cross South [BXS-SITE]</TermName>
          <TermId xmlns="http://schemas.microsoft.com/office/infopath/2007/PartnerControls">13877fb3-7f5b-42b8-8743-ef537c422a28</TermId>
        </TermInfo>
      </Terms>
    </ArgentSiteTaxHTField0>
    <ArgentDocumentStatusNotes xmlns="DE679342-400E-4FAA-8DD2-5CC1E0E4D3DC" xsi:nil="true"/>
    <ArgentContractTaxHTField0 xmlns="DE679342-400E-4FAA-8DD2-5CC1E0E4D3DC">
      <Terms xmlns="http://schemas.microsoft.com/office/infopath/2007/PartnerControls"/>
    </ArgentContractTaxHTField0>
    <ArgentSpecialismTaxHTField0 xmlns="DE679342-400E-4FAA-8DD2-5CC1E0E4D3DC">
      <Terms xmlns="http://schemas.microsoft.com/office/infopath/2007/PartnerControls"/>
    </ArgentSpecialismTaxHTField0>
    <MailOriginalSubject xmlns="DE679342-400E-4FAA-8DD2-5CC1E0E4D3DC" xsi:nil="true"/>
    <ArgentInternalContact xmlns="DE679342-400E-4FAA-8DD2-5CC1E0E4D3DC">
      <UserInfo>
        <DisplayName/>
        <AccountId xsi:nil="true"/>
        <AccountType/>
      </UserInfo>
    </ArgentInternalContact>
    <ArgentWorkSpaceID xmlns="DE679342-400E-4FAA-8DD2-5CC1E0E4D3DC" xsi:nil="true"/>
    <MailCc xmlns="DE679342-400E-4FAA-8DD2-5CC1E0E4D3DC" xsi:nil="true"/>
    <MailFrom xmlns="DE679342-400E-4FAA-8DD2-5CC1E0E4D3DC" xsi:nil="true"/>
  </documentManagement>
</p:properties>
</file>

<file path=customXml/itemProps1.xml><?xml version="1.0" encoding="utf-8"?>
<ds:datastoreItem xmlns:ds="http://schemas.openxmlformats.org/officeDocument/2006/customXml" ds:itemID="{81B3B2F1-25D1-4414-9BA1-EB77FC66FA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C632EA-D5A1-427B-9FB9-39F1BE3F1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79342-400E-4FAA-8DD2-5CC1E0E4D3DC"/>
    <ds:schemaRef ds:uri="http://schemas.microsoft.com/sharepoint/v3"/>
    <ds:schemaRef ds:uri="4df5c4e3-5f97-4ad1-bf13-f61aa14511d3"/>
    <ds:schemaRef ds:uri="de679342-400e-4faa-8dd2-5cc1e0e4d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F0832-74CA-4F13-BF51-B369274014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AC9A30-05A3-4372-92C9-EBA3D02FDF38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4df5c4e3-5f97-4ad1-bf13-f61aa14511d3"/>
    <ds:schemaRef ds:uri="de679342-400e-4faa-8dd2-5cc1e0e4d3dc"/>
    <ds:schemaRef ds:uri="http://schemas.microsoft.com/sharepoint/v3"/>
    <ds:schemaRef ds:uri="DE679342-400E-4FAA-8DD2-5CC1E0E4D3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45429</TotalTime>
  <Words>316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Open Sans</vt:lpstr>
      <vt:lpstr>Wingdings</vt:lpstr>
      <vt:lpstr>Calibri</vt:lpstr>
      <vt:lpstr>Open Sans Extrabold</vt:lpstr>
      <vt:lpstr>Arial Unicode MS</vt:lpstr>
      <vt:lpstr>Open Sans bold</vt:lpstr>
      <vt:lpstr>Cambria</vt:lpstr>
      <vt:lpstr>Open Sans Condensed</vt:lpstr>
      <vt:lpstr>Arial</vt:lpstr>
      <vt:lpstr>1_BXS SY Style</vt:lpstr>
      <vt:lpstr>2_BXS SY Style</vt:lpstr>
      <vt:lpstr> Brent terrace residents  forthcoming on-site activities update </vt:lpstr>
      <vt:lpstr>Introduction</vt:lpstr>
      <vt:lpstr>Site security </vt:lpstr>
      <vt:lpstr>Site security </vt:lpstr>
      <vt:lpstr>Site security </vt:lpstr>
      <vt:lpstr>Site security </vt:lpstr>
      <vt:lpstr>Demolition works</vt:lpstr>
      <vt:lpstr>Considerate constructors scheme (ccs)</vt:lpstr>
      <vt:lpstr>Considerate constructors scheme (ccs)</vt:lpstr>
      <vt:lpstr>Thank you.  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Brent terrace residents  forthcoming on-site activities update </dc:title>
  <dc:creator>Isaac Anim</dc:creator>
  <cp:keywords/>
  <cp:lastModifiedBy>McElroy, Fiona</cp:lastModifiedBy>
  <cp:revision>566</cp:revision>
  <cp:lastPrinted>2018-09-25T18:21:57Z</cp:lastPrinted>
  <dcterms:created xsi:type="dcterms:W3CDTF">2017-03-31T11:13:39Z</dcterms:created>
  <dcterms:modified xsi:type="dcterms:W3CDTF">2019-02-08T15:18:36Z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0x010100463A83AD23DC4707A1DE722D2C12CE94009A27B86056154359BB9488BB2BD3FD2D0061A2C7F70B02024ABF0976368EC765BF</vt:lpwstr>
  </property>
  <property fmtid="{D5CDD505-2E9C-101B-9397-08002B2CF9AE}" pid="3" name="TaxKeyword">
    <vt:lpwstr>;#</vt:lpwstr>
  </property>
  <property fmtid="{D5CDD505-2E9C-101B-9397-08002B2CF9AE}" pid="4" name="ArgentExternalContact">
    <vt:lpwstr/>
  </property>
  <property fmtid="{D5CDD505-2E9C-101B-9397-08002B2CF9AE}" pid="5" name="ArgentCollection">
    <vt:lpwstr/>
  </property>
  <property fmtid="{D5CDD505-2E9C-101B-9397-08002B2CF9AE}" pid="6" name="ArgentClassification">
    <vt:lpwstr>2</vt:lpwstr>
  </property>
  <property fmtid="{D5CDD505-2E9C-101B-9397-08002B2CF9AE}" pid="7" name="ArgentFilePlanSiteWide">
    <vt:lpwstr>61</vt:lpwstr>
  </property>
  <property fmtid="{D5CDD505-2E9C-101B-9397-08002B2CF9AE}" pid="8" name="ArgentDocumentCategory">
    <vt:lpwstr>3;#0. Not yet defined|e7d311fb-5f50-4995-b876-022ac83ba95e</vt:lpwstr>
  </property>
  <property fmtid="{D5CDD505-2E9C-101B-9397-08002B2CF9AE}" pid="9" name="ArgentSpecialism">
    <vt:lpwstr/>
  </property>
  <property fmtid="{D5CDD505-2E9C-101B-9397-08002B2CF9AE}" pid="10" name="ArgentSite">
    <vt:lpwstr>1</vt:lpwstr>
  </property>
  <property fmtid="{D5CDD505-2E9C-101B-9397-08002B2CF9AE}" pid="11" name="ArgentContract">
    <vt:lpwstr/>
  </property>
  <property fmtid="{D5CDD505-2E9C-101B-9397-08002B2CF9AE}" pid="12" name="ArgentLegalEntity">
    <vt:lpwstr>114</vt:lpwstr>
  </property>
  <property fmtid="{D5CDD505-2E9C-101B-9397-08002B2CF9AE}" pid="13" name="_dlc_DocIdItemGuid">
    <vt:lpwstr>a36dcf21-4c29-4208-9ac2-84c243a49b92</vt:lpwstr>
  </property>
  <property fmtid="{D5CDD505-2E9C-101B-9397-08002B2CF9AE}" pid="14" name="ArgentFunctionTaxHTField0">
    <vt:lpwstr/>
  </property>
  <property fmtid="{D5CDD505-2E9C-101B-9397-08002B2CF9AE}" pid="15" name="ArgentFunctionCopy">
    <vt:lpwstr>2;#Marketing PR Comms|b9d0b669-bc48-4570-97f7-f62566d72381</vt:lpwstr>
  </property>
  <property fmtid="{D5CDD505-2E9C-101B-9397-08002B2CF9AE}" pid="16" name="ArgentFunction">
    <vt:lpwstr/>
  </property>
  <property fmtid="{D5CDD505-2E9C-101B-9397-08002B2CF9AE}" pid="17" name="TaxCatchAll">
    <vt:lpwstr>61;#S10 Land and Infrastructure|62fc8741-2b16-40d4-b9af-4583a1cedd0d;#114;#BXS - Legal Entity placeholder|85825325-0f71-49a7-81ee-5ff337ffd400;#3;#0. Not yet defined|e7d311fb-5f50-4995-b876-022ac83ba95e;#2;#Internal|c8bcd053-4fc2-4c0a-8733-e7c7fec4649b;#1</vt:lpwstr>
  </property>
  <property fmtid="{D5CDD505-2E9C-101B-9397-08002B2CF9AE}" pid="18" name="_AdHocReviewCycleID">
    <vt:i4>1789082227</vt:i4>
  </property>
  <property fmtid="{D5CDD505-2E9C-101B-9397-08002B2CF9AE}" pid="19" name="_NewReviewCycle">
    <vt:lpwstr/>
  </property>
  <property fmtid="{D5CDD505-2E9C-101B-9397-08002B2CF9AE}" pid="20" name="_EmailSubject">
    <vt:lpwstr>presentations </vt:lpwstr>
  </property>
  <property fmtid="{D5CDD505-2E9C-101B-9397-08002B2CF9AE}" pid="21" name="_AuthorEmail">
    <vt:lpwstr>Fiona.McElroy@Barnet.gov.uk</vt:lpwstr>
  </property>
  <property fmtid="{D5CDD505-2E9C-101B-9397-08002B2CF9AE}" pid="22" name="_AuthorEmailDisplayName">
    <vt:lpwstr>McElroy, Fiona</vt:lpwstr>
  </property>
</Properties>
</file>