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4" r:id="rId12"/>
    <p:sldId id="266" r:id="rId13"/>
    <p:sldId id="267"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CE98025-C7F5-4262-920A-99EB4979989A}">
          <p14:sldIdLst>
            <p14:sldId id="256"/>
            <p14:sldId id="257"/>
            <p14:sldId id="258"/>
            <p14:sldId id="259"/>
            <p14:sldId id="260"/>
            <p14:sldId id="261"/>
            <p14:sldId id="262"/>
            <p14:sldId id="264"/>
            <p14:sldId id="266"/>
          </p14:sldIdLst>
        </p14:section>
        <p14:section name="Untitled Section" id="{50C0B30D-715E-4BA7-AA61-4262EB4105D9}">
          <p14:sldIdLst>
            <p14:sldId id="267"/>
            <p14:sldId id="269"/>
            <p14:sldId id="270"/>
            <p14:sldId id="271"/>
            <p14:sldId id="272"/>
            <p14:sldId id="273"/>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9BB67-D516-A122-418F-4604E68ED0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4CB39A0-CCB3-4651-DBFB-9A465A0280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71B89BC-FDF0-A349-9D28-86A66C61F0D3}"/>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5" name="Footer Placeholder 4">
            <a:extLst>
              <a:ext uri="{FF2B5EF4-FFF2-40B4-BE49-F238E27FC236}">
                <a16:creationId xmlns:a16="http://schemas.microsoft.com/office/drawing/2014/main" id="{8AB8B70D-B851-68FF-2F55-6BD44CC169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E2FA87-B07B-B8D3-3577-578F449A1220}"/>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2841775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4269B-869D-9F58-6D6C-02AC8D743EC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AD5A7D-4C13-38D9-236F-2B8EFECEEE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AD3BD4-B65C-647C-EDB1-84D3F279E8B6}"/>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5" name="Footer Placeholder 4">
            <a:extLst>
              <a:ext uri="{FF2B5EF4-FFF2-40B4-BE49-F238E27FC236}">
                <a16:creationId xmlns:a16="http://schemas.microsoft.com/office/drawing/2014/main" id="{DA3E908C-C565-82A0-7B89-6CDBA38BBA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59DD3A-1BF1-3C2D-75C7-1B60B99D5B4C}"/>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1233496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535B16-5DC5-9208-F115-27DA035970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8ECABF-77F7-BF0C-B5F7-82190FC623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1E5EAA-7C25-B546-A3AB-E632491941E9}"/>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5" name="Footer Placeholder 4">
            <a:extLst>
              <a:ext uri="{FF2B5EF4-FFF2-40B4-BE49-F238E27FC236}">
                <a16:creationId xmlns:a16="http://schemas.microsoft.com/office/drawing/2014/main" id="{7675EB20-B778-4768-9018-316BC67A40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33A36F-3518-826E-74D0-9A96A70BF0D2}"/>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1389919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92E0F-401B-FD36-2033-DDA8E0F3D2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11F2162-1999-0888-714F-3EAA9A7DB5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DF5636-4473-2E75-6610-8E12C63148BE}"/>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5" name="Footer Placeholder 4">
            <a:extLst>
              <a:ext uri="{FF2B5EF4-FFF2-40B4-BE49-F238E27FC236}">
                <a16:creationId xmlns:a16="http://schemas.microsoft.com/office/drawing/2014/main" id="{2F18EF57-65B9-7BEC-EBAB-9703F4D854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809239-7813-5289-3CBA-CFD1D53DF654}"/>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247039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56BA2-473A-D3BD-A23C-AC7D6AA21D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35E6D6-E127-7F28-22DA-56341AD37C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21BD7C-3489-168D-2865-E0D482376DDA}"/>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5" name="Footer Placeholder 4">
            <a:extLst>
              <a:ext uri="{FF2B5EF4-FFF2-40B4-BE49-F238E27FC236}">
                <a16:creationId xmlns:a16="http://schemas.microsoft.com/office/drawing/2014/main" id="{13C4E6D7-3C51-D1E2-A331-56B8E7A52A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377A7C-F553-3275-FD5B-E80DA8532688}"/>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3068233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E3389-47B8-1740-D623-6B9526BB0F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8F461A-E5B2-CB25-846B-35013636E5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7D5334F-FAAF-1DEF-6BF7-1520C46E45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400319B-651C-6872-8A37-2AF4A545DEE9}"/>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6" name="Footer Placeholder 5">
            <a:extLst>
              <a:ext uri="{FF2B5EF4-FFF2-40B4-BE49-F238E27FC236}">
                <a16:creationId xmlns:a16="http://schemas.microsoft.com/office/drawing/2014/main" id="{9340C28B-E542-7BE5-2DDC-767CE81CC1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6B69E5-16A1-4D7E-9158-BC43B644856D}"/>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1260156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FD170-3A06-CF9F-8ED4-4ADA8C96E1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36BF24-7D89-CC15-2455-3D93267543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5DEF7A-D943-21E0-7F90-9A459D21C8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66BAB18-B102-70B1-745D-EC3E6F9A93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1A3BA7-7E42-9D99-04D4-B6781E9589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FBCCF0-91C6-8319-ED48-0EAF8AE6C792}"/>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8" name="Footer Placeholder 7">
            <a:extLst>
              <a:ext uri="{FF2B5EF4-FFF2-40B4-BE49-F238E27FC236}">
                <a16:creationId xmlns:a16="http://schemas.microsoft.com/office/drawing/2014/main" id="{B66015AA-0165-3907-3F33-24113B032AA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0AD6F7-540B-289B-D839-E878D275ADE8}"/>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1016606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C2B84-AF2F-3FFF-185D-AA7AFCE3DA1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D904CC9-5574-E4CA-3A9D-C67D576A501E}"/>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4" name="Footer Placeholder 3">
            <a:extLst>
              <a:ext uri="{FF2B5EF4-FFF2-40B4-BE49-F238E27FC236}">
                <a16:creationId xmlns:a16="http://schemas.microsoft.com/office/drawing/2014/main" id="{630D2921-37E8-85DB-7984-E065B2B8281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BC2C87-FD5E-EAAB-8218-F3657B06919A}"/>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2890609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EAB988-54F5-98F8-6A6B-37FDB028863D}"/>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3" name="Footer Placeholder 2">
            <a:extLst>
              <a:ext uri="{FF2B5EF4-FFF2-40B4-BE49-F238E27FC236}">
                <a16:creationId xmlns:a16="http://schemas.microsoft.com/office/drawing/2014/main" id="{5C6DFFFD-4288-8EE1-A2B9-197EEF479A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2429F71-95A2-86DC-062E-8C5B3E3565E6}"/>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3267633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BC2A-3ED6-6B01-3E00-24312EADB4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822056D-FA57-EEC0-73CF-9046565356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4F862C-B917-2EFC-D129-52DA90B645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BD5A10-79CA-BB95-4CFA-5666C1077267}"/>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6" name="Footer Placeholder 5">
            <a:extLst>
              <a:ext uri="{FF2B5EF4-FFF2-40B4-BE49-F238E27FC236}">
                <a16:creationId xmlns:a16="http://schemas.microsoft.com/office/drawing/2014/main" id="{CA2A772B-F6E2-2D69-B866-1194F05C06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1DD6FA-42C4-2421-5156-751312AC2785}"/>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399098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137B-7904-D536-DB57-AC21667A8C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D3AFC5A-A9EE-9643-C62D-0EDBFD4148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4083268-B67C-B534-130B-014331B590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FC4A0F-AD4C-2825-A41E-7A55F85102F5}"/>
              </a:ext>
            </a:extLst>
          </p:cNvPr>
          <p:cNvSpPr>
            <a:spLocks noGrp="1"/>
          </p:cNvSpPr>
          <p:nvPr>
            <p:ph type="dt" sz="half" idx="10"/>
          </p:nvPr>
        </p:nvSpPr>
        <p:spPr/>
        <p:txBody>
          <a:bodyPr/>
          <a:lstStyle/>
          <a:p>
            <a:fld id="{FF1CE3BF-09A6-43CA-B703-844C8CA4811F}" type="datetimeFigureOut">
              <a:rPr lang="en-GB" smtClean="0"/>
              <a:t>16/09/2024</a:t>
            </a:fld>
            <a:endParaRPr lang="en-GB"/>
          </a:p>
        </p:txBody>
      </p:sp>
      <p:sp>
        <p:nvSpPr>
          <p:cNvPr id="6" name="Footer Placeholder 5">
            <a:extLst>
              <a:ext uri="{FF2B5EF4-FFF2-40B4-BE49-F238E27FC236}">
                <a16:creationId xmlns:a16="http://schemas.microsoft.com/office/drawing/2014/main" id="{42B60AD9-C105-1B4F-CF31-C8853DCDEF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DDC529-0A09-4255-B10B-377BE5A93892}"/>
              </a:ext>
            </a:extLst>
          </p:cNvPr>
          <p:cNvSpPr>
            <a:spLocks noGrp="1"/>
          </p:cNvSpPr>
          <p:nvPr>
            <p:ph type="sldNum" sz="quarter" idx="12"/>
          </p:nvPr>
        </p:nvSpPr>
        <p:spPr/>
        <p:txBody>
          <a:bodyPr/>
          <a:lstStyle/>
          <a:p>
            <a:fld id="{75988931-F955-42A9-B9D3-0F5A2BF283D9}" type="slidenum">
              <a:rPr lang="en-GB" smtClean="0"/>
              <a:t>‹#›</a:t>
            </a:fld>
            <a:endParaRPr lang="en-GB"/>
          </a:p>
        </p:txBody>
      </p:sp>
    </p:spTree>
    <p:extLst>
      <p:ext uri="{BB962C8B-B14F-4D97-AF65-F5344CB8AC3E}">
        <p14:creationId xmlns:p14="http://schemas.microsoft.com/office/powerpoint/2010/main" val="3861811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3E4212-D5A8-0ABC-1C8A-A8AB5DC695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D5E1FD-B5A5-7D41-503C-5374442296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96BF03-E2F7-2E07-4F06-1AF3F56B10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CE3BF-09A6-43CA-B703-844C8CA4811F}" type="datetimeFigureOut">
              <a:rPr lang="en-GB" smtClean="0"/>
              <a:t>16/09/2024</a:t>
            </a:fld>
            <a:endParaRPr lang="en-GB"/>
          </a:p>
        </p:txBody>
      </p:sp>
      <p:sp>
        <p:nvSpPr>
          <p:cNvPr id="5" name="Footer Placeholder 4">
            <a:extLst>
              <a:ext uri="{FF2B5EF4-FFF2-40B4-BE49-F238E27FC236}">
                <a16:creationId xmlns:a16="http://schemas.microsoft.com/office/drawing/2014/main" id="{63967550-D03F-A908-DB91-76DB07310E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03BF701-F638-FC95-E498-5DB517721D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88931-F955-42A9-B9D3-0F5A2BF283D9}" type="slidenum">
              <a:rPr lang="en-GB" smtClean="0"/>
              <a:t>‹#›</a:t>
            </a:fld>
            <a:endParaRPr lang="en-GB"/>
          </a:p>
        </p:txBody>
      </p:sp>
    </p:spTree>
    <p:extLst>
      <p:ext uri="{BB962C8B-B14F-4D97-AF65-F5344CB8AC3E}">
        <p14:creationId xmlns:p14="http://schemas.microsoft.com/office/powerpoint/2010/main" val="3340491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50BC7A7-0525-17DC-9189-400D4C95B1B2}"/>
              </a:ext>
            </a:extLst>
          </p:cNvPr>
          <p:cNvSpPr>
            <a:spLocks noGrp="1"/>
          </p:cNvSpPr>
          <p:nvPr>
            <p:ph type="ctrTitle"/>
          </p:nvPr>
        </p:nvSpPr>
        <p:spPr>
          <a:xfrm>
            <a:off x="1314824" y="735106"/>
            <a:ext cx="10053763" cy="2928470"/>
          </a:xfrm>
        </p:spPr>
        <p:txBody>
          <a:bodyPr anchor="b">
            <a:normAutofit/>
          </a:bodyPr>
          <a:lstStyle/>
          <a:p>
            <a:pPr algn="l"/>
            <a:r>
              <a:rPr lang="en-GB" sz="4800" b="1">
                <a:solidFill>
                  <a:srgbClr val="FFFFFF"/>
                </a:solidFill>
              </a:rPr>
              <a:t>Barnet Safeguarding Adults Board </a:t>
            </a:r>
          </a:p>
        </p:txBody>
      </p:sp>
      <p:sp>
        <p:nvSpPr>
          <p:cNvPr id="3" name="Subtitle 2">
            <a:extLst>
              <a:ext uri="{FF2B5EF4-FFF2-40B4-BE49-F238E27FC236}">
                <a16:creationId xmlns:a16="http://schemas.microsoft.com/office/drawing/2014/main" id="{75C40D28-E173-B591-9A81-2D3606C5E043}"/>
              </a:ext>
            </a:extLst>
          </p:cNvPr>
          <p:cNvSpPr>
            <a:spLocks noGrp="1"/>
          </p:cNvSpPr>
          <p:nvPr>
            <p:ph type="subTitle" idx="1"/>
          </p:nvPr>
        </p:nvSpPr>
        <p:spPr>
          <a:xfrm>
            <a:off x="1350682" y="4870824"/>
            <a:ext cx="10005951" cy="1458258"/>
          </a:xfrm>
        </p:spPr>
        <p:txBody>
          <a:bodyPr anchor="ctr">
            <a:normAutofit/>
          </a:bodyPr>
          <a:lstStyle/>
          <a:p>
            <a:pPr algn="l"/>
            <a:r>
              <a:rPr lang="en-GB" b="1" dirty="0"/>
              <a:t>Safeguarding Adults Partnership Audit Tool Report (SAPAT) 2023-24</a:t>
            </a:r>
          </a:p>
        </p:txBody>
      </p:sp>
    </p:spTree>
    <p:extLst>
      <p:ext uri="{BB962C8B-B14F-4D97-AF65-F5344CB8AC3E}">
        <p14:creationId xmlns:p14="http://schemas.microsoft.com/office/powerpoint/2010/main" val="2719205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1DF57-B792-8BE8-2A2D-0DC3350B8589}"/>
              </a:ext>
            </a:extLst>
          </p:cNvPr>
          <p:cNvSpPr>
            <a:spLocks noGrp="1"/>
          </p:cNvSpPr>
          <p:nvPr>
            <p:ph type="title"/>
          </p:nvPr>
        </p:nvSpPr>
        <p:spPr>
          <a:xfrm>
            <a:off x="838200" y="365125"/>
            <a:ext cx="10515600" cy="1039605"/>
          </a:xfrm>
        </p:spPr>
        <p:txBody>
          <a:bodyPr>
            <a:normAutofit/>
          </a:bodyPr>
          <a:lstStyle/>
          <a:p>
            <a:r>
              <a:rPr lang="en-GB" sz="3200" dirty="0">
                <a:solidFill>
                  <a:srgbClr val="002060"/>
                </a:solidFill>
              </a:rPr>
              <a:t>How does your organisation support staff with high risk/complex cases? </a:t>
            </a:r>
          </a:p>
        </p:txBody>
      </p:sp>
      <p:sp>
        <p:nvSpPr>
          <p:cNvPr id="3" name="Content Placeholder 2">
            <a:extLst>
              <a:ext uri="{FF2B5EF4-FFF2-40B4-BE49-F238E27FC236}">
                <a16:creationId xmlns:a16="http://schemas.microsoft.com/office/drawing/2014/main" id="{1B608ABC-DD22-4DBF-33B6-09AA142870D9}"/>
              </a:ext>
            </a:extLst>
          </p:cNvPr>
          <p:cNvSpPr>
            <a:spLocks noGrp="1"/>
          </p:cNvSpPr>
          <p:nvPr>
            <p:ph sz="half" idx="1"/>
          </p:nvPr>
        </p:nvSpPr>
        <p:spPr>
          <a:xfrm>
            <a:off x="838200" y="1524000"/>
            <a:ext cx="5181600" cy="4863548"/>
          </a:xfrm>
        </p:spPr>
        <p:txBody>
          <a:bodyPr>
            <a:normAutofit fontScale="92500" lnSpcReduction="10000"/>
          </a:bodyPr>
          <a:lstStyle/>
          <a:p>
            <a:r>
              <a:rPr lang="en-GB" sz="2000" dirty="0"/>
              <a:t>MAPPA, professionals' meetings, referrals</a:t>
            </a:r>
          </a:p>
          <a:p>
            <a:r>
              <a:rPr lang="en-GB" sz="2000" dirty="0"/>
              <a:t>Significant incident tracker is held locally for all high risk/complex cases. </a:t>
            </a:r>
          </a:p>
          <a:p>
            <a:r>
              <a:rPr lang="en-GB" sz="2000" dirty="0"/>
              <a:t>The safeguarding team are informed of high risk/ complex cases and have oversight of any issues</a:t>
            </a:r>
          </a:p>
          <a:p>
            <a:r>
              <a:rPr lang="en-GB" sz="2000" dirty="0"/>
              <a:t> Multi-Agency Risk panels/  complex case discussions / supervisions/ Safeguarding practice forums and senior management escalation </a:t>
            </a:r>
          </a:p>
          <a:p>
            <a:r>
              <a:rPr lang="en-GB" sz="2000" dirty="0"/>
              <a:t>Through individual supervision, regular Team meetings, and the internal Safeguarding group</a:t>
            </a:r>
          </a:p>
          <a:p>
            <a:r>
              <a:rPr lang="en-GB" sz="2000" dirty="0"/>
              <a:t>CLCH SPOC services provide support to staff who are concerned about high risk and complex cases. This is also monitored through the online </a:t>
            </a:r>
            <a:r>
              <a:rPr lang="en-GB" sz="2000" dirty="0" err="1"/>
              <a:t>datix</a:t>
            </a:r>
            <a:r>
              <a:rPr lang="en-GB" sz="2000" dirty="0"/>
              <a:t> system, ad hoc and planned supervision and MDT meetings.</a:t>
            </a:r>
          </a:p>
        </p:txBody>
      </p:sp>
      <p:sp>
        <p:nvSpPr>
          <p:cNvPr id="4" name="Content Placeholder 3">
            <a:extLst>
              <a:ext uri="{FF2B5EF4-FFF2-40B4-BE49-F238E27FC236}">
                <a16:creationId xmlns:a16="http://schemas.microsoft.com/office/drawing/2014/main" id="{C089B71C-FDBD-1AFA-A664-47E64163D03F}"/>
              </a:ext>
            </a:extLst>
          </p:cNvPr>
          <p:cNvSpPr>
            <a:spLocks noGrp="1"/>
          </p:cNvSpPr>
          <p:nvPr>
            <p:ph sz="half" idx="2"/>
          </p:nvPr>
        </p:nvSpPr>
        <p:spPr>
          <a:xfrm>
            <a:off x="6172200" y="1524000"/>
            <a:ext cx="5181600" cy="4863548"/>
          </a:xfrm>
        </p:spPr>
        <p:txBody>
          <a:bodyPr>
            <a:normAutofit fontScale="92500" lnSpcReduction="10000"/>
          </a:bodyPr>
          <a:lstStyle/>
          <a:p>
            <a:r>
              <a:rPr lang="en-GB" sz="2000" dirty="0"/>
              <a:t>A significant proportion of the Probation caseload is high risk and complex. Staff have support from the Offender Personality Disorder (OPD) Pathway. </a:t>
            </a:r>
          </a:p>
          <a:p>
            <a:r>
              <a:rPr lang="en-GB" sz="2000" dirty="0"/>
              <a:t>Supported by the Safeguarding lead and team manager with debriefs.</a:t>
            </a:r>
          </a:p>
          <a:p>
            <a:r>
              <a:rPr lang="en-GB" sz="2000" dirty="0"/>
              <a:t> The designates offer support to senior safeguarding staff from provider trusts, operational continuing healthcare staff from within the ICB for professional's meetings/strategy meetings where cases are contentious and/or sensitive</a:t>
            </a:r>
          </a:p>
          <a:p>
            <a:r>
              <a:rPr lang="en-GB" sz="2000" dirty="0"/>
              <a:t>BEHMTH Safeguarding Team Leads provide case consultation for front line staff and teams who are working directly with high-risk/complex cases. This includes support at MDT’s and Professionals Meetings</a:t>
            </a:r>
          </a:p>
        </p:txBody>
      </p:sp>
    </p:spTree>
    <p:extLst>
      <p:ext uri="{BB962C8B-B14F-4D97-AF65-F5344CB8AC3E}">
        <p14:creationId xmlns:p14="http://schemas.microsoft.com/office/powerpoint/2010/main" val="3944030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E9055-67BD-793A-81C0-9BDBFAFC31BD}"/>
              </a:ext>
            </a:extLst>
          </p:cNvPr>
          <p:cNvSpPr>
            <a:spLocks noGrp="1"/>
          </p:cNvSpPr>
          <p:nvPr>
            <p:ph type="title"/>
          </p:nvPr>
        </p:nvSpPr>
        <p:spPr>
          <a:xfrm>
            <a:off x="344557" y="365125"/>
            <a:ext cx="11009243" cy="1325563"/>
          </a:xfrm>
        </p:spPr>
        <p:txBody>
          <a:bodyPr>
            <a:noAutofit/>
          </a:bodyPr>
          <a:lstStyle/>
          <a:p>
            <a:r>
              <a:rPr lang="en-GB" sz="2800" b="1" dirty="0">
                <a:solidFill>
                  <a:srgbClr val="002060"/>
                </a:solidFill>
              </a:rPr>
              <a:t>Work to engage with people who have a lived experience of services, in particular adults with protected characteristics or under-represented communities? </a:t>
            </a:r>
          </a:p>
        </p:txBody>
      </p:sp>
      <p:sp>
        <p:nvSpPr>
          <p:cNvPr id="3" name="Content Placeholder 2">
            <a:extLst>
              <a:ext uri="{FF2B5EF4-FFF2-40B4-BE49-F238E27FC236}">
                <a16:creationId xmlns:a16="http://schemas.microsoft.com/office/drawing/2014/main" id="{DD420434-A912-0E6E-5030-F84143E4B7C9}"/>
              </a:ext>
            </a:extLst>
          </p:cNvPr>
          <p:cNvSpPr>
            <a:spLocks noGrp="1"/>
          </p:cNvSpPr>
          <p:nvPr>
            <p:ph sz="half" idx="1"/>
          </p:nvPr>
        </p:nvSpPr>
        <p:spPr>
          <a:xfrm>
            <a:off x="344557" y="1577009"/>
            <a:ext cx="5675243" cy="4915866"/>
          </a:xfrm>
        </p:spPr>
        <p:txBody>
          <a:bodyPr>
            <a:normAutofit fontScale="85000" lnSpcReduction="20000"/>
          </a:bodyPr>
          <a:lstStyle/>
          <a:p>
            <a:r>
              <a:rPr lang="en-GB" sz="2400" dirty="0"/>
              <a:t>We have SPOC roles and seek to identify those known to services and link in .</a:t>
            </a:r>
          </a:p>
          <a:p>
            <a:r>
              <a:rPr lang="en-GB" sz="2400" dirty="0"/>
              <a:t>Lived experiences shared for stop and search cases. There is a stop and search monitoring group. </a:t>
            </a:r>
          </a:p>
          <a:p>
            <a:r>
              <a:rPr lang="en-GB" sz="2400" dirty="0"/>
              <a:t>The LD safeguarding team organised some service user engagement meetings and  have undertaken a project to introduce care bags </a:t>
            </a:r>
          </a:p>
          <a:p>
            <a:r>
              <a:rPr lang="en-GB" sz="2400" dirty="0"/>
              <a:t>Equality support groups and community groups that reach out </a:t>
            </a:r>
          </a:p>
          <a:p>
            <a:r>
              <a:rPr lang="en-GB" sz="2400" dirty="0"/>
              <a:t>A range of  LA engagement forums. Including coproduced activities, training and strategies.</a:t>
            </a:r>
          </a:p>
          <a:p>
            <a:r>
              <a:rPr lang="en-GB" sz="2400" dirty="0"/>
              <a:t>People with LD involved in LA engagement forums. Including coproduced activities, training and strategies.</a:t>
            </a:r>
          </a:p>
          <a:p>
            <a:r>
              <a:rPr lang="en-GB" sz="2400" dirty="0"/>
              <a:t>In  BH staff have been trained on the trauma informed approach; all staff have regular 1:1 meeting with line managers.	</a:t>
            </a:r>
          </a:p>
          <a:p>
            <a:endParaRPr lang="en-GB" sz="2000" dirty="0"/>
          </a:p>
        </p:txBody>
      </p:sp>
      <p:sp>
        <p:nvSpPr>
          <p:cNvPr id="4" name="Content Placeholder 3">
            <a:extLst>
              <a:ext uri="{FF2B5EF4-FFF2-40B4-BE49-F238E27FC236}">
                <a16:creationId xmlns:a16="http://schemas.microsoft.com/office/drawing/2014/main" id="{41EF2312-B137-8FD4-DEBF-DF3F221EDD3A}"/>
              </a:ext>
            </a:extLst>
          </p:cNvPr>
          <p:cNvSpPr>
            <a:spLocks noGrp="1"/>
          </p:cNvSpPr>
          <p:nvPr>
            <p:ph sz="half" idx="2"/>
          </p:nvPr>
        </p:nvSpPr>
        <p:spPr>
          <a:xfrm>
            <a:off x="6019800" y="1577009"/>
            <a:ext cx="5575852" cy="4731026"/>
          </a:xfrm>
        </p:spPr>
        <p:txBody>
          <a:bodyPr>
            <a:noAutofit/>
          </a:bodyPr>
          <a:lstStyle/>
          <a:p>
            <a:r>
              <a:rPr lang="en-GB" sz="1800" dirty="0"/>
              <a:t>Consideration of the need to undertake outreach in more isolated areas of the borough. Through team meetings and briefings.	</a:t>
            </a:r>
          </a:p>
          <a:p>
            <a:r>
              <a:rPr lang="en-GB" sz="1800" dirty="0"/>
              <a:t>Probation pilot which includes those with lived experience to participate in focus groups and co-commission related aspects of local service delivery.</a:t>
            </a:r>
          </a:p>
          <a:p>
            <a:r>
              <a:rPr lang="en-GB" sz="1800" dirty="0"/>
              <a:t>Board and Peer service is fully made up of or led by  disabled people who have all used services.</a:t>
            </a:r>
          </a:p>
          <a:p>
            <a:r>
              <a:rPr lang="en-GB" sz="1800" dirty="0"/>
              <a:t>ICB has developed two strategies; ‘Working with People and Communities,’ and ‘Working with the VCSE.’</a:t>
            </a:r>
          </a:p>
          <a:p>
            <a:r>
              <a:rPr lang="en-GB" sz="1800" dirty="0"/>
              <a:t>Lead on work with and reach into communities reflecting the spectrum of intersectional of Barnet's diverse communities.</a:t>
            </a:r>
          </a:p>
          <a:p>
            <a:r>
              <a:rPr lang="en-GB" sz="1800" dirty="0"/>
              <a:t>NLMHP has service user forums to engage people with lived experience of services, to gather feedback and inform future service planning, processes and delivery</a:t>
            </a:r>
          </a:p>
        </p:txBody>
      </p:sp>
    </p:spTree>
    <p:extLst>
      <p:ext uri="{BB962C8B-B14F-4D97-AF65-F5344CB8AC3E}">
        <p14:creationId xmlns:p14="http://schemas.microsoft.com/office/powerpoint/2010/main" val="4150796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0BF33-B82E-A59D-2146-A860175DE1A0}"/>
              </a:ext>
            </a:extLst>
          </p:cNvPr>
          <p:cNvSpPr>
            <a:spLocks noGrp="1"/>
          </p:cNvSpPr>
          <p:nvPr>
            <p:ph type="title"/>
          </p:nvPr>
        </p:nvSpPr>
        <p:spPr>
          <a:xfrm>
            <a:off x="838200" y="365126"/>
            <a:ext cx="10515600" cy="933588"/>
          </a:xfrm>
        </p:spPr>
        <p:txBody>
          <a:bodyPr>
            <a:normAutofit/>
          </a:bodyPr>
          <a:lstStyle/>
          <a:p>
            <a:r>
              <a:rPr lang="en-GB" sz="3200" b="1" dirty="0">
                <a:solidFill>
                  <a:srgbClr val="002060"/>
                </a:solidFill>
              </a:rPr>
              <a:t>Learning from SARs </a:t>
            </a:r>
          </a:p>
        </p:txBody>
      </p:sp>
      <p:sp>
        <p:nvSpPr>
          <p:cNvPr id="3" name="Content Placeholder 2">
            <a:extLst>
              <a:ext uri="{FF2B5EF4-FFF2-40B4-BE49-F238E27FC236}">
                <a16:creationId xmlns:a16="http://schemas.microsoft.com/office/drawing/2014/main" id="{E2F52795-7ADE-487D-2516-D4AED848DE7C}"/>
              </a:ext>
            </a:extLst>
          </p:cNvPr>
          <p:cNvSpPr>
            <a:spLocks noGrp="1"/>
          </p:cNvSpPr>
          <p:nvPr>
            <p:ph sz="half" idx="1"/>
          </p:nvPr>
        </p:nvSpPr>
        <p:spPr>
          <a:xfrm>
            <a:off x="838200" y="1298714"/>
            <a:ext cx="5181600" cy="4878249"/>
          </a:xfrm>
        </p:spPr>
        <p:txBody>
          <a:bodyPr>
            <a:normAutofit lnSpcReduction="10000"/>
          </a:bodyPr>
          <a:lstStyle/>
          <a:p>
            <a:r>
              <a:rPr lang="en-GB" sz="2000" dirty="0"/>
              <a:t>As part of the MASH Review police are co-creating a terms of reference between ASC and the MPS re how we should be working together.</a:t>
            </a:r>
          </a:p>
          <a:p>
            <a:r>
              <a:rPr lang="en-GB" sz="2000" dirty="0"/>
              <a:t>RFH- Face to face training has been delivered to staff  to increase knowledge and practice of the  Mental Capacity Act. There has been a focus on Professional curiosity </a:t>
            </a:r>
          </a:p>
          <a:p>
            <a:r>
              <a:rPr lang="en-GB" sz="2000" dirty="0"/>
              <a:t>The LA in response to the findings of 2 Thematic SARs, we reviewed their Deprivation of Liberty Safeguards [</a:t>
            </a:r>
            <a:r>
              <a:rPr lang="en-GB" sz="2000" dirty="0" err="1"/>
              <a:t>DoLS</a:t>
            </a:r>
            <a:r>
              <a:rPr lang="en-GB" sz="2000" dirty="0"/>
              <a:t>] tri-age process. </a:t>
            </a:r>
          </a:p>
          <a:p>
            <a:r>
              <a:rPr lang="en-GB" sz="2000" dirty="0"/>
              <a:t>B Mencap focus is on fire safety and reinforcing the lessons from the SLIP about people with learning disabilities</a:t>
            </a:r>
          </a:p>
          <a:p>
            <a:r>
              <a:rPr lang="en-GB" sz="2000" dirty="0"/>
              <a:t>CLCH Tackling health inequalities through access to health project</a:t>
            </a:r>
          </a:p>
        </p:txBody>
      </p:sp>
      <p:sp>
        <p:nvSpPr>
          <p:cNvPr id="4" name="Content Placeholder 3">
            <a:extLst>
              <a:ext uri="{FF2B5EF4-FFF2-40B4-BE49-F238E27FC236}">
                <a16:creationId xmlns:a16="http://schemas.microsoft.com/office/drawing/2014/main" id="{A9328594-C695-26C4-7021-9530A38A2FFA}"/>
              </a:ext>
            </a:extLst>
          </p:cNvPr>
          <p:cNvSpPr>
            <a:spLocks noGrp="1"/>
          </p:cNvSpPr>
          <p:nvPr>
            <p:ph sz="half" idx="2"/>
          </p:nvPr>
        </p:nvSpPr>
        <p:spPr>
          <a:xfrm>
            <a:off x="6172200" y="1298714"/>
            <a:ext cx="5181600" cy="4878249"/>
          </a:xfrm>
        </p:spPr>
        <p:txBody>
          <a:bodyPr>
            <a:normAutofit lnSpcReduction="10000"/>
          </a:bodyPr>
          <a:lstStyle/>
          <a:p>
            <a:r>
              <a:rPr lang="en-GB" sz="2000" dirty="0"/>
              <a:t>The NCL wide discharge policy has been created in partnership with local NHS partners and is due for rollout in the 24/25 FY</a:t>
            </a:r>
          </a:p>
          <a:p>
            <a:r>
              <a:rPr lang="en-GB" sz="2000" dirty="0"/>
              <a:t>CB Plus  remain committed to being professionally curious about the cases presented for SARs</a:t>
            </a:r>
          </a:p>
          <a:p>
            <a:r>
              <a:rPr lang="en-GB" sz="2000" dirty="0"/>
              <a:t> BEHMHT - 7-minute briefings continue to be produced and learning cascaded to staff and also any learning events. What is learnt in one borough is disseminated across NLMHP to ensure learning is wider than the Division involved</a:t>
            </a:r>
          </a:p>
          <a:p>
            <a:r>
              <a:rPr lang="en-GB" sz="2000" dirty="0"/>
              <a:t>CLCH -Webinars for Staff and Safeguarding conference </a:t>
            </a:r>
          </a:p>
        </p:txBody>
      </p:sp>
    </p:spTree>
    <p:extLst>
      <p:ext uri="{BB962C8B-B14F-4D97-AF65-F5344CB8AC3E}">
        <p14:creationId xmlns:p14="http://schemas.microsoft.com/office/powerpoint/2010/main" val="303515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F7A7C-D083-6F54-9B2A-2F8C5C36EB63}"/>
              </a:ext>
            </a:extLst>
          </p:cNvPr>
          <p:cNvSpPr>
            <a:spLocks noGrp="1"/>
          </p:cNvSpPr>
          <p:nvPr>
            <p:ph type="title"/>
          </p:nvPr>
        </p:nvSpPr>
        <p:spPr/>
        <p:txBody>
          <a:bodyPr>
            <a:normAutofit/>
          </a:bodyPr>
          <a:lstStyle/>
          <a:p>
            <a:r>
              <a:rPr lang="en-GB" sz="3200" dirty="0">
                <a:solidFill>
                  <a:srgbClr val="002060"/>
                </a:solidFill>
              </a:rPr>
              <a:t>How does your organisation disseminate and embed learning from SARs?</a:t>
            </a:r>
          </a:p>
        </p:txBody>
      </p:sp>
      <p:sp>
        <p:nvSpPr>
          <p:cNvPr id="3" name="Content Placeholder 2">
            <a:extLst>
              <a:ext uri="{FF2B5EF4-FFF2-40B4-BE49-F238E27FC236}">
                <a16:creationId xmlns:a16="http://schemas.microsoft.com/office/drawing/2014/main" id="{5454808F-65FD-A794-2651-A96140C9AD02}"/>
              </a:ext>
            </a:extLst>
          </p:cNvPr>
          <p:cNvSpPr>
            <a:spLocks noGrp="1"/>
          </p:cNvSpPr>
          <p:nvPr>
            <p:ph sz="half" idx="1"/>
          </p:nvPr>
        </p:nvSpPr>
        <p:spPr/>
        <p:txBody>
          <a:bodyPr>
            <a:normAutofit fontScale="92500" lnSpcReduction="10000"/>
          </a:bodyPr>
          <a:lstStyle/>
          <a:p>
            <a:r>
              <a:rPr lang="en-GB" sz="2000" dirty="0"/>
              <a:t>Included in safeguarding training and  been distributed in the safeguarding newsletter which is distributed Trust wide and is available to all staff via Trust safeguarding intranet page.</a:t>
            </a:r>
          </a:p>
          <a:p>
            <a:r>
              <a:rPr lang="en-GB" sz="2000" dirty="0"/>
              <a:t>All staff emails. Weekly leadership message. SMT briefing. Training, bespoke training, link working sessions, lunch &amp; learns, and target audits. </a:t>
            </a:r>
          </a:p>
          <a:p>
            <a:r>
              <a:rPr lang="en-GB" sz="2000" dirty="0"/>
              <a:t>The reports are sent to staff and discussed at Barnet Mencap's Safeguarding Group and Managers' meeting</a:t>
            </a:r>
          </a:p>
          <a:p>
            <a:r>
              <a:rPr lang="en-GB" sz="2000" dirty="0"/>
              <a:t>Within our subgroup, the VCSE Mash forum and touchpoint team meetings have safeguarding on the agenda</a:t>
            </a:r>
          </a:p>
        </p:txBody>
      </p:sp>
      <p:sp>
        <p:nvSpPr>
          <p:cNvPr id="4" name="Content Placeholder 3">
            <a:extLst>
              <a:ext uri="{FF2B5EF4-FFF2-40B4-BE49-F238E27FC236}">
                <a16:creationId xmlns:a16="http://schemas.microsoft.com/office/drawing/2014/main" id="{9BC44FE4-9F13-60F8-29A4-393F6C14387F}"/>
              </a:ext>
            </a:extLst>
          </p:cNvPr>
          <p:cNvSpPr>
            <a:spLocks noGrp="1"/>
          </p:cNvSpPr>
          <p:nvPr>
            <p:ph sz="half" idx="2"/>
          </p:nvPr>
        </p:nvSpPr>
        <p:spPr/>
        <p:txBody>
          <a:bodyPr>
            <a:normAutofit fontScale="92500" lnSpcReduction="10000"/>
          </a:bodyPr>
          <a:lstStyle/>
          <a:p>
            <a:r>
              <a:rPr lang="en-GB" sz="2000" dirty="0"/>
              <a:t>Via the NCL Safeguarding system learning group, and also via localised mechanisms for example the Barnet Health Safeguarding Forum and via sharing with provider NHS Trusts.</a:t>
            </a:r>
          </a:p>
          <a:p>
            <a:r>
              <a:rPr lang="en-GB" sz="2000" dirty="0"/>
              <a:t>Senior Leadership Team meetings if necessary.</a:t>
            </a:r>
          </a:p>
          <a:p>
            <a:r>
              <a:rPr lang="en-GB" sz="2000" dirty="0"/>
              <a:t>From all staff comms, to attending Divisional meetings to discuss learning and gain assurance of how the Division will further embed learning in practice.</a:t>
            </a:r>
          </a:p>
          <a:p>
            <a:r>
              <a:rPr lang="en-GB" sz="2000" dirty="0"/>
              <a:t>Case examples used in training / discussion  Website -link to SAEB SARS and repository, 7-minute briefings on safeguarding website.  </a:t>
            </a:r>
          </a:p>
          <a:p>
            <a:r>
              <a:rPr lang="en-GB" sz="2000" dirty="0"/>
              <a:t>Through the Barnet Homeless Forum, we engage with community groups and third sector partners working with homeless households</a:t>
            </a:r>
          </a:p>
        </p:txBody>
      </p:sp>
    </p:spTree>
    <p:extLst>
      <p:ext uri="{BB962C8B-B14F-4D97-AF65-F5344CB8AC3E}">
        <p14:creationId xmlns:p14="http://schemas.microsoft.com/office/powerpoint/2010/main" val="1778795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E8295-F6C1-43F2-A5EE-7B69319B44B5}"/>
              </a:ext>
            </a:extLst>
          </p:cNvPr>
          <p:cNvSpPr>
            <a:spLocks noGrp="1"/>
          </p:cNvSpPr>
          <p:nvPr>
            <p:ph type="title"/>
          </p:nvPr>
        </p:nvSpPr>
        <p:spPr>
          <a:xfrm>
            <a:off x="838200" y="365126"/>
            <a:ext cx="10515600" cy="774562"/>
          </a:xfrm>
        </p:spPr>
        <p:txBody>
          <a:bodyPr>
            <a:normAutofit/>
          </a:bodyPr>
          <a:lstStyle/>
          <a:p>
            <a:r>
              <a:rPr lang="en-GB" sz="3200" b="0" i="0" dirty="0">
                <a:solidFill>
                  <a:srgbClr val="002060"/>
                </a:solidFill>
                <a:effectLst/>
                <a:latin typeface="Segoe UI" panose="020B0502040204020203" pitchFamily="34" charset="0"/>
              </a:rPr>
              <a:t>Wider Learning Themes </a:t>
            </a:r>
            <a:endParaRPr lang="en-GB" sz="3200" dirty="0">
              <a:solidFill>
                <a:srgbClr val="002060"/>
              </a:solidFill>
            </a:endParaRPr>
          </a:p>
        </p:txBody>
      </p:sp>
      <p:sp>
        <p:nvSpPr>
          <p:cNvPr id="3" name="Content Placeholder 2">
            <a:extLst>
              <a:ext uri="{FF2B5EF4-FFF2-40B4-BE49-F238E27FC236}">
                <a16:creationId xmlns:a16="http://schemas.microsoft.com/office/drawing/2014/main" id="{BAF084D6-282B-70A3-3108-6C1678FB92B7}"/>
              </a:ext>
            </a:extLst>
          </p:cNvPr>
          <p:cNvSpPr>
            <a:spLocks noGrp="1"/>
          </p:cNvSpPr>
          <p:nvPr>
            <p:ph sz="half" idx="1"/>
          </p:nvPr>
        </p:nvSpPr>
        <p:spPr>
          <a:xfrm>
            <a:off x="410817" y="1245704"/>
            <a:ext cx="5608983" cy="4931259"/>
          </a:xfrm>
        </p:spPr>
        <p:txBody>
          <a:bodyPr>
            <a:normAutofit lnSpcReduction="10000"/>
          </a:bodyPr>
          <a:lstStyle/>
          <a:p>
            <a:r>
              <a:rPr lang="en-GB" sz="2000" b="0" i="0" dirty="0">
                <a:solidFill>
                  <a:srgbClr val="212121"/>
                </a:solidFill>
                <a:effectLst/>
              </a:rPr>
              <a:t>Can be difficult without consent</a:t>
            </a:r>
            <a:r>
              <a:rPr lang="en-GB" b="0" i="0" dirty="0">
                <a:solidFill>
                  <a:srgbClr val="212121"/>
                </a:solidFill>
                <a:effectLst/>
              </a:rPr>
              <a:t>.</a:t>
            </a:r>
          </a:p>
          <a:p>
            <a:r>
              <a:rPr lang="en-GB" sz="2000" b="0" i="0" dirty="0">
                <a:solidFill>
                  <a:srgbClr val="212121"/>
                </a:solidFill>
                <a:effectLst/>
              </a:rPr>
              <a:t>Ongoing training &amp; development for all frontline colleagues for situations that require referrals into partner agencies.</a:t>
            </a:r>
          </a:p>
          <a:p>
            <a:r>
              <a:rPr lang="en-GB" sz="2000" dirty="0"/>
              <a:t>Self-neglect is a challenge as quite often the individual has capacity to make decisions and requires long term work to engage them</a:t>
            </a:r>
          </a:p>
          <a:p>
            <a:r>
              <a:rPr lang="en-GB" sz="2000" dirty="0"/>
              <a:t>Hoarding issues</a:t>
            </a:r>
          </a:p>
          <a:p>
            <a:r>
              <a:rPr lang="en-GB" sz="2000" dirty="0"/>
              <a:t>Resident engagement &amp; reluctance to use their legal framework to progress matters and overdependence on ASC.</a:t>
            </a:r>
          </a:p>
          <a:p>
            <a:r>
              <a:rPr lang="en-GB" sz="2000" dirty="0"/>
              <a:t>Getting  additional support and funded hours from the local authority.</a:t>
            </a:r>
          </a:p>
          <a:p>
            <a:r>
              <a:rPr lang="en-GB" sz="2000" dirty="0"/>
              <a:t>Staff completing home visits has not been prioritised due to resourcing pressures</a:t>
            </a:r>
          </a:p>
          <a:p>
            <a:endParaRPr lang="en-GB" sz="2000" dirty="0"/>
          </a:p>
        </p:txBody>
      </p:sp>
      <p:sp>
        <p:nvSpPr>
          <p:cNvPr id="4" name="Content Placeholder 3">
            <a:extLst>
              <a:ext uri="{FF2B5EF4-FFF2-40B4-BE49-F238E27FC236}">
                <a16:creationId xmlns:a16="http://schemas.microsoft.com/office/drawing/2014/main" id="{E6B5C2C8-842A-6B1C-5F13-263277BC4E41}"/>
              </a:ext>
            </a:extLst>
          </p:cNvPr>
          <p:cNvSpPr>
            <a:spLocks noGrp="1"/>
          </p:cNvSpPr>
          <p:nvPr>
            <p:ph sz="half" idx="2"/>
          </p:nvPr>
        </p:nvSpPr>
        <p:spPr>
          <a:xfrm>
            <a:off x="6172199" y="1245704"/>
            <a:ext cx="5608983" cy="4931259"/>
          </a:xfrm>
        </p:spPr>
        <p:txBody>
          <a:bodyPr>
            <a:normAutofit lnSpcReduction="10000"/>
          </a:bodyPr>
          <a:lstStyle/>
          <a:p>
            <a:r>
              <a:rPr lang="en-GB" sz="2000" b="0" i="0" dirty="0">
                <a:solidFill>
                  <a:srgbClr val="212121"/>
                </a:solidFill>
                <a:effectLst/>
              </a:rPr>
              <a:t>Getting other agencies s to see </a:t>
            </a:r>
            <a:r>
              <a:rPr lang="en-GB" sz="2000" dirty="0">
                <a:solidFill>
                  <a:srgbClr val="212121"/>
                </a:solidFill>
              </a:rPr>
              <a:t>the risk regarding Hoarding</a:t>
            </a:r>
          </a:p>
          <a:p>
            <a:r>
              <a:rPr lang="en-GB" sz="2000" dirty="0"/>
              <a:t>ICB has the challenge of aligning  resources efficiently and effectively, and to continue working in partnership to integrate services. in a way that supports early intervention, holistic support, and tackles the wider determinants of health.</a:t>
            </a:r>
          </a:p>
          <a:p>
            <a:r>
              <a:rPr lang="en-GB" sz="2000" dirty="0"/>
              <a:t>Creating a culture where practitioners no longer see self-neglect/hoarding as a “lifestyle choice”</a:t>
            </a:r>
          </a:p>
          <a:p>
            <a:r>
              <a:rPr lang="en-GB" sz="2000" dirty="0"/>
              <a:t>Belief that if a person refuses a referral to London Fire and Rescue that we do not consider the public interest /executive function of the person to make that decision /accept the risk .</a:t>
            </a:r>
          </a:p>
          <a:p>
            <a:r>
              <a:rPr lang="en-GB" sz="2000" dirty="0"/>
              <a:t>The time it takes to work with a person to address the self-neglect /hoarding</a:t>
            </a:r>
          </a:p>
        </p:txBody>
      </p:sp>
    </p:spTree>
    <p:extLst>
      <p:ext uri="{BB962C8B-B14F-4D97-AF65-F5344CB8AC3E}">
        <p14:creationId xmlns:p14="http://schemas.microsoft.com/office/powerpoint/2010/main" val="4010487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2C8BC-BF7F-542F-6207-F8DE8C4B3B9D}"/>
              </a:ext>
            </a:extLst>
          </p:cNvPr>
          <p:cNvSpPr>
            <a:spLocks noGrp="1"/>
          </p:cNvSpPr>
          <p:nvPr>
            <p:ph type="title"/>
          </p:nvPr>
        </p:nvSpPr>
        <p:spPr>
          <a:xfrm>
            <a:off x="838200" y="365125"/>
            <a:ext cx="10515600" cy="827571"/>
          </a:xfrm>
        </p:spPr>
        <p:txBody>
          <a:bodyPr>
            <a:normAutofit fontScale="90000"/>
          </a:bodyPr>
          <a:lstStyle/>
          <a:p>
            <a:r>
              <a:rPr lang="en-GB" sz="3200" dirty="0">
                <a:solidFill>
                  <a:srgbClr val="002060"/>
                </a:solidFill>
                <a:latin typeface="Segoe UI" panose="020B0502040204020203" pitchFamily="34" charset="0"/>
              </a:rPr>
              <a:t>C</a:t>
            </a:r>
            <a:r>
              <a:rPr lang="en-GB" sz="3200" b="0" i="0" dirty="0">
                <a:solidFill>
                  <a:srgbClr val="002060"/>
                </a:solidFill>
                <a:effectLst/>
                <a:latin typeface="Segoe UI" panose="020B0502040204020203" pitchFamily="34" charset="0"/>
              </a:rPr>
              <a:t>hallenges for your organisation in relation to multi exclusion homelessness or domestic abuse</a:t>
            </a:r>
            <a:endParaRPr lang="en-GB" sz="3200" dirty="0">
              <a:solidFill>
                <a:srgbClr val="002060"/>
              </a:solidFill>
            </a:endParaRPr>
          </a:p>
        </p:txBody>
      </p:sp>
      <p:sp>
        <p:nvSpPr>
          <p:cNvPr id="3" name="Content Placeholder 2">
            <a:extLst>
              <a:ext uri="{FF2B5EF4-FFF2-40B4-BE49-F238E27FC236}">
                <a16:creationId xmlns:a16="http://schemas.microsoft.com/office/drawing/2014/main" id="{7970D31C-734E-484D-FC93-CC9E49E1542D}"/>
              </a:ext>
            </a:extLst>
          </p:cNvPr>
          <p:cNvSpPr>
            <a:spLocks noGrp="1"/>
          </p:cNvSpPr>
          <p:nvPr>
            <p:ph sz="half" idx="1"/>
          </p:nvPr>
        </p:nvSpPr>
        <p:spPr>
          <a:xfrm>
            <a:off x="371061" y="1298713"/>
            <a:ext cx="5648739" cy="5194162"/>
          </a:xfrm>
        </p:spPr>
        <p:txBody>
          <a:bodyPr>
            <a:normAutofit lnSpcReduction="10000"/>
          </a:bodyPr>
          <a:lstStyle/>
          <a:p>
            <a:r>
              <a:rPr lang="en-GB" sz="2000" b="0" i="0" dirty="0">
                <a:solidFill>
                  <a:srgbClr val="212121"/>
                </a:solidFill>
                <a:effectLst/>
              </a:rPr>
              <a:t>Can be difficult to support those who suffer from learning needs/vulnerabilities</a:t>
            </a:r>
            <a:endParaRPr lang="en-GB" sz="2000" dirty="0">
              <a:solidFill>
                <a:srgbClr val="212121"/>
              </a:solidFill>
              <a:latin typeface="Segoe UI" panose="020B0502040204020203" pitchFamily="34" charset="0"/>
            </a:endParaRPr>
          </a:p>
          <a:p>
            <a:r>
              <a:rPr lang="en-GB" sz="2000" dirty="0"/>
              <a:t>Inexperienced staff and resourcing &amp; high demand issues.</a:t>
            </a:r>
          </a:p>
          <a:p>
            <a:r>
              <a:rPr lang="en-GB" sz="2000" dirty="0"/>
              <a:t>Discharging patients who are elderly, have care needs and have experienced domestic abuse as there are a lack of available resources/ accommodation to support them.</a:t>
            </a:r>
          </a:p>
          <a:p>
            <a:r>
              <a:rPr lang="en-GB" sz="2000" dirty="0"/>
              <a:t> There is also limited refuge spaces for male victims of domestic abuse</a:t>
            </a:r>
          </a:p>
          <a:p>
            <a:r>
              <a:rPr lang="en-GB" sz="2000" dirty="0"/>
              <a:t>No recourse to public funds cases. </a:t>
            </a:r>
          </a:p>
          <a:p>
            <a:r>
              <a:rPr lang="en-GB" sz="2000" dirty="0"/>
              <a:t>Requests of ASC to work outside of their legal duties in relation to housing. Limited housing resources for adults experiencing domestic abuse/</a:t>
            </a:r>
          </a:p>
          <a:p>
            <a:r>
              <a:rPr lang="en-GB" sz="2000" dirty="0">
                <a:solidFill>
                  <a:srgbClr val="212121"/>
                </a:solidFill>
              </a:rPr>
              <a:t>There is more concern about autistic people and how they are impacted by domestic abuse.</a:t>
            </a:r>
            <a:endParaRPr lang="en-GB" sz="2000" dirty="0"/>
          </a:p>
          <a:p>
            <a:endParaRPr lang="en-GB" sz="2000" dirty="0"/>
          </a:p>
        </p:txBody>
      </p:sp>
      <p:sp>
        <p:nvSpPr>
          <p:cNvPr id="4" name="Content Placeholder 3">
            <a:extLst>
              <a:ext uri="{FF2B5EF4-FFF2-40B4-BE49-F238E27FC236}">
                <a16:creationId xmlns:a16="http://schemas.microsoft.com/office/drawing/2014/main" id="{EC5CC60C-BBF3-27E7-6FCB-2A3FC32ABD31}"/>
              </a:ext>
            </a:extLst>
          </p:cNvPr>
          <p:cNvSpPr>
            <a:spLocks noGrp="1"/>
          </p:cNvSpPr>
          <p:nvPr>
            <p:ph sz="half" idx="2"/>
          </p:nvPr>
        </p:nvSpPr>
        <p:spPr>
          <a:xfrm>
            <a:off x="6172200" y="1298712"/>
            <a:ext cx="5410200" cy="5194161"/>
          </a:xfrm>
        </p:spPr>
        <p:txBody>
          <a:bodyPr>
            <a:normAutofit lnSpcReduction="10000"/>
          </a:bodyPr>
          <a:lstStyle/>
          <a:p>
            <a:r>
              <a:rPr lang="en-GB" sz="2000" dirty="0"/>
              <a:t>Challenges continue in accessing longer term accommodation support for homeless individuals, however the </a:t>
            </a:r>
            <a:r>
              <a:rPr lang="en-GB" sz="2000" dirty="0" err="1"/>
              <a:t>AfeO</a:t>
            </a:r>
            <a:r>
              <a:rPr lang="en-GB" sz="2000" dirty="0"/>
              <a:t> scheme is now mobilised.</a:t>
            </a:r>
          </a:p>
          <a:p>
            <a:r>
              <a:rPr lang="en-GB" sz="2000" dirty="0"/>
              <a:t>Lack of accommodation within Barnet of either temporary or a permanent nature, especially accessible accommodation, barriers to hospital care for homeless people</a:t>
            </a:r>
          </a:p>
          <a:p>
            <a:r>
              <a:rPr lang="en-GB" sz="2000" dirty="0"/>
              <a:t> CLCH have a very limited capacity currently.” Other specialist by-and-for services have also had significant waiting list posing a barrier to service users being able to seek effective support at a time that they need it and are ready to engage.</a:t>
            </a:r>
          </a:p>
          <a:p>
            <a:r>
              <a:rPr lang="en-GB" sz="2000" dirty="0"/>
              <a:t>Impact of poverty /homelessness/ no recourse to public funds higher on the local /national agenda</a:t>
            </a:r>
          </a:p>
          <a:p>
            <a:r>
              <a:rPr lang="en-GB" sz="2000" dirty="0"/>
              <a:t>Increasing demand and the lack of affordable private sector accommodation in London.	</a:t>
            </a:r>
          </a:p>
          <a:p>
            <a:endParaRPr lang="en-GB" sz="2000" dirty="0"/>
          </a:p>
          <a:p>
            <a:endParaRPr lang="en-GB" sz="2000" dirty="0"/>
          </a:p>
        </p:txBody>
      </p:sp>
    </p:spTree>
    <p:extLst>
      <p:ext uri="{BB962C8B-B14F-4D97-AF65-F5344CB8AC3E}">
        <p14:creationId xmlns:p14="http://schemas.microsoft.com/office/powerpoint/2010/main" val="3139762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1269C-4692-A250-A79A-3D2BCD03AC5C}"/>
              </a:ext>
            </a:extLst>
          </p:cNvPr>
          <p:cNvSpPr>
            <a:spLocks noGrp="1"/>
          </p:cNvSpPr>
          <p:nvPr>
            <p:ph type="title"/>
          </p:nvPr>
        </p:nvSpPr>
        <p:spPr>
          <a:xfrm>
            <a:off x="838200" y="365126"/>
            <a:ext cx="10515600" cy="920335"/>
          </a:xfrm>
        </p:spPr>
        <p:txBody>
          <a:bodyPr>
            <a:normAutofit fontScale="90000"/>
          </a:bodyPr>
          <a:lstStyle/>
          <a:p>
            <a:r>
              <a:rPr lang="en-GB" sz="3200" b="0" i="0" dirty="0">
                <a:solidFill>
                  <a:srgbClr val="002060"/>
                </a:solidFill>
                <a:effectLst/>
                <a:latin typeface="+mn-lt"/>
              </a:rPr>
              <a:t>How can the SAB as a partnership support you in your challenges?</a:t>
            </a:r>
            <a:endParaRPr lang="en-GB" sz="3200" dirty="0">
              <a:solidFill>
                <a:srgbClr val="002060"/>
              </a:solidFill>
              <a:latin typeface="+mn-lt"/>
            </a:endParaRPr>
          </a:p>
        </p:txBody>
      </p:sp>
      <p:sp>
        <p:nvSpPr>
          <p:cNvPr id="3" name="Content Placeholder 2">
            <a:extLst>
              <a:ext uri="{FF2B5EF4-FFF2-40B4-BE49-F238E27FC236}">
                <a16:creationId xmlns:a16="http://schemas.microsoft.com/office/drawing/2014/main" id="{CEA10B1D-5EEB-4609-2883-1A581E39960B}"/>
              </a:ext>
            </a:extLst>
          </p:cNvPr>
          <p:cNvSpPr>
            <a:spLocks noGrp="1"/>
          </p:cNvSpPr>
          <p:nvPr>
            <p:ph sz="half" idx="1"/>
          </p:nvPr>
        </p:nvSpPr>
        <p:spPr>
          <a:xfrm>
            <a:off x="384313" y="1285460"/>
            <a:ext cx="5635487" cy="5207413"/>
          </a:xfrm>
        </p:spPr>
        <p:txBody>
          <a:bodyPr>
            <a:normAutofit fontScale="92500" lnSpcReduction="10000"/>
          </a:bodyPr>
          <a:lstStyle/>
          <a:p>
            <a:r>
              <a:rPr lang="en-GB" sz="2000" b="0" i="0" dirty="0">
                <a:solidFill>
                  <a:srgbClr val="212121"/>
                </a:solidFill>
                <a:effectLst/>
              </a:rPr>
              <a:t>Identify resolutions and introduce key stakeholders to support</a:t>
            </a:r>
          </a:p>
          <a:p>
            <a:r>
              <a:rPr lang="en-GB" sz="2000" dirty="0"/>
              <a:t>Continued assistance in strategy meetings for high risk case. More expeditious response to enquiries relating to police investigations.</a:t>
            </a:r>
          </a:p>
          <a:p>
            <a:r>
              <a:rPr lang="en-GB" sz="2000" dirty="0"/>
              <a:t>The provision of training is helpful</a:t>
            </a:r>
          </a:p>
          <a:p>
            <a:r>
              <a:rPr lang="en-GB" sz="2000" dirty="0"/>
              <a:t>Closer working with the partnership </a:t>
            </a:r>
          </a:p>
          <a:p>
            <a:r>
              <a:rPr lang="en-GB" sz="2000" dirty="0"/>
              <a:t>London SAB to agree data requests from partner organisations. Provide training and unified template for completion of SAR.</a:t>
            </a:r>
          </a:p>
          <a:p>
            <a:r>
              <a:rPr lang="en-GB" sz="2000" dirty="0"/>
              <a:t>Better advertise the Lunch and Learn slots. </a:t>
            </a:r>
          </a:p>
          <a:p>
            <a:r>
              <a:rPr lang="en-GB" sz="2000" dirty="0"/>
              <a:t>More training on my Co-chair of the BSAB responsibilities.</a:t>
            </a:r>
          </a:p>
          <a:p>
            <a:r>
              <a:rPr lang="en-GB" sz="2000" dirty="0"/>
              <a:t>Microsoft form not great </a:t>
            </a:r>
          </a:p>
          <a:p>
            <a:r>
              <a:rPr lang="en-GB" sz="2000" dirty="0"/>
              <a:t>Looking at improving partnership working, in particular timely and good quality referrals of people at risk of homelessness</a:t>
            </a:r>
          </a:p>
          <a:p>
            <a:endParaRPr lang="en-GB" sz="2000" dirty="0"/>
          </a:p>
        </p:txBody>
      </p:sp>
      <p:sp>
        <p:nvSpPr>
          <p:cNvPr id="4" name="Content Placeholder 3">
            <a:extLst>
              <a:ext uri="{FF2B5EF4-FFF2-40B4-BE49-F238E27FC236}">
                <a16:creationId xmlns:a16="http://schemas.microsoft.com/office/drawing/2014/main" id="{F943B09A-5C55-237E-8001-845995DA824B}"/>
              </a:ext>
            </a:extLst>
          </p:cNvPr>
          <p:cNvSpPr>
            <a:spLocks noGrp="1"/>
          </p:cNvSpPr>
          <p:nvPr>
            <p:ph sz="half" idx="2"/>
          </p:nvPr>
        </p:nvSpPr>
        <p:spPr>
          <a:xfrm>
            <a:off x="6172199" y="1391478"/>
            <a:ext cx="5635487" cy="4785484"/>
          </a:xfrm>
        </p:spPr>
        <p:txBody>
          <a:bodyPr>
            <a:normAutofit fontScale="92500" lnSpcReduction="10000"/>
          </a:bodyPr>
          <a:lstStyle/>
          <a:p>
            <a:r>
              <a:rPr lang="en-GB" sz="2000" dirty="0"/>
              <a:t>For wider discussion in the PQA challenge and progress meeting</a:t>
            </a:r>
          </a:p>
          <a:p>
            <a:r>
              <a:rPr lang="en-GB" sz="2000" dirty="0"/>
              <a:t>SAB Framework is still tilted towards the legal framework. It would be good if the SAB could focus a little more on pre-emptive or anticipatory impacts. </a:t>
            </a:r>
          </a:p>
          <a:p>
            <a:r>
              <a:rPr lang="en-GB" sz="2000" dirty="0"/>
              <a:t>Continue to listen to suggestions from associate agencies that will enhance practices </a:t>
            </a:r>
          </a:p>
          <a:p>
            <a:r>
              <a:rPr lang="en-GB" sz="2000" dirty="0"/>
              <a:t>Continues to facilitate subgroups that allow ideas/practices to be shared to secure best outcomes for the vulnerable adults we work with.</a:t>
            </a:r>
          </a:p>
          <a:p>
            <a:r>
              <a:rPr lang="en-GB" sz="2000" dirty="0"/>
              <a:t>Difference in applying safeguarding thresholds when referrals made by CLCH staff to local authority</a:t>
            </a:r>
          </a:p>
          <a:p>
            <a:r>
              <a:rPr lang="en-GB" sz="2000" dirty="0"/>
              <a:t>To continue with the webinars and excellent guidance that makes a difference .</a:t>
            </a:r>
          </a:p>
        </p:txBody>
      </p:sp>
    </p:spTree>
    <p:extLst>
      <p:ext uri="{BB962C8B-B14F-4D97-AF65-F5344CB8AC3E}">
        <p14:creationId xmlns:p14="http://schemas.microsoft.com/office/powerpoint/2010/main" val="1672704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069F7-1827-FCCA-DDB5-39FDB17D7A24}"/>
              </a:ext>
            </a:extLst>
          </p:cNvPr>
          <p:cNvSpPr>
            <a:spLocks noGrp="1"/>
          </p:cNvSpPr>
          <p:nvPr>
            <p:ph type="title"/>
          </p:nvPr>
        </p:nvSpPr>
        <p:spPr>
          <a:xfrm>
            <a:off x="838200" y="365126"/>
            <a:ext cx="10515600" cy="602283"/>
          </a:xfrm>
        </p:spPr>
        <p:txBody>
          <a:bodyPr>
            <a:normAutofit fontScale="90000"/>
          </a:bodyPr>
          <a:lstStyle/>
          <a:p>
            <a:r>
              <a:rPr lang="en-GB" b="1" dirty="0">
                <a:solidFill>
                  <a:schemeClr val="accent1">
                    <a:lumMod val="75000"/>
                  </a:schemeClr>
                </a:solidFill>
              </a:rPr>
              <a:t>Achievements</a:t>
            </a:r>
          </a:p>
        </p:txBody>
      </p:sp>
      <p:sp>
        <p:nvSpPr>
          <p:cNvPr id="3" name="Content Placeholder 2">
            <a:extLst>
              <a:ext uri="{FF2B5EF4-FFF2-40B4-BE49-F238E27FC236}">
                <a16:creationId xmlns:a16="http://schemas.microsoft.com/office/drawing/2014/main" id="{98916608-5AF0-21F4-DCE0-2642D584A784}"/>
              </a:ext>
            </a:extLst>
          </p:cNvPr>
          <p:cNvSpPr>
            <a:spLocks noGrp="1"/>
          </p:cNvSpPr>
          <p:nvPr>
            <p:ph sz="half" idx="1"/>
          </p:nvPr>
        </p:nvSpPr>
        <p:spPr>
          <a:xfrm>
            <a:off x="318052" y="967410"/>
            <a:ext cx="5701748" cy="5209554"/>
          </a:xfrm>
        </p:spPr>
        <p:txBody>
          <a:bodyPr>
            <a:noAutofit/>
          </a:bodyPr>
          <a:lstStyle/>
          <a:p>
            <a:r>
              <a:rPr lang="en-GB" sz="2000" dirty="0"/>
              <a:t>Networking and Information sharing</a:t>
            </a:r>
          </a:p>
          <a:p>
            <a:r>
              <a:rPr lang="en-GB" sz="2000" dirty="0"/>
              <a:t>Positive working relationships with critical friends &amp; strong consistent membership</a:t>
            </a:r>
          </a:p>
          <a:p>
            <a:r>
              <a:rPr lang="en-GB" sz="2000" dirty="0"/>
              <a:t>RFH amended the Mental Capacity Assessment form to increase staff compliance and improve the  quality of assessments and successful safeguarding conference hosted</a:t>
            </a:r>
          </a:p>
          <a:p>
            <a:r>
              <a:rPr lang="en-GB" sz="2000" dirty="0"/>
              <a:t>Partners involvement and contributions at the SAB.  SAB review day. Introduction of new PQA chair. </a:t>
            </a:r>
          </a:p>
          <a:p>
            <a:r>
              <a:rPr lang="en-GB" sz="2000" dirty="0"/>
              <a:t>New SAB strategy. Good focus and attention on carers, and financial abuse, fraud and scams and the impact this has on adults at risk</a:t>
            </a:r>
          </a:p>
          <a:p>
            <a:r>
              <a:rPr lang="en-GB" sz="2000" dirty="0"/>
              <a:t>The access to Justice subgroup has been a good achievement</a:t>
            </a:r>
          </a:p>
          <a:p>
            <a:r>
              <a:rPr lang="en-GB" sz="2000" dirty="0"/>
              <a:t>The incredible amount of embeddedness of the VCSE within the board subgroups which is unusual. </a:t>
            </a:r>
          </a:p>
        </p:txBody>
      </p:sp>
      <p:sp>
        <p:nvSpPr>
          <p:cNvPr id="4" name="Content Placeholder 3">
            <a:extLst>
              <a:ext uri="{FF2B5EF4-FFF2-40B4-BE49-F238E27FC236}">
                <a16:creationId xmlns:a16="http://schemas.microsoft.com/office/drawing/2014/main" id="{3B6FD176-9407-4858-5F5B-04FBB41840D0}"/>
              </a:ext>
            </a:extLst>
          </p:cNvPr>
          <p:cNvSpPr>
            <a:spLocks noGrp="1"/>
          </p:cNvSpPr>
          <p:nvPr>
            <p:ph sz="half" idx="2"/>
          </p:nvPr>
        </p:nvSpPr>
        <p:spPr>
          <a:xfrm>
            <a:off x="6172199" y="967409"/>
            <a:ext cx="5701747" cy="5393633"/>
          </a:xfrm>
        </p:spPr>
        <p:txBody>
          <a:bodyPr>
            <a:normAutofit lnSpcReduction="10000"/>
          </a:bodyPr>
          <a:lstStyle/>
          <a:p>
            <a:r>
              <a:rPr lang="en-GB" sz="2000" dirty="0"/>
              <a:t>Completion of the MEH SAR, and the strengthening of subgroups/forums aligned to the SAB (in particular PUP, Multi Agency Risk Panel, and Provider Concerns Info Sharing) </a:t>
            </a:r>
          </a:p>
          <a:p>
            <a:r>
              <a:rPr lang="en-GB" sz="2000" dirty="0"/>
              <a:t>Overseeing the Re-framing Safeguarding Project; Stabilising the PQA , Strong presence from VCS,  </a:t>
            </a:r>
          </a:p>
          <a:p>
            <a:r>
              <a:rPr lang="en-GB" sz="2000" dirty="0"/>
              <a:t>Running successful Lunch and Learn Seminars .</a:t>
            </a:r>
          </a:p>
          <a:p>
            <a:r>
              <a:rPr lang="en-GB" sz="2000" dirty="0"/>
              <a:t>The facilitation of various subgroups to promote joint working, the education through learning about other organisations systems/practices.</a:t>
            </a:r>
          </a:p>
          <a:p>
            <a:r>
              <a:rPr lang="en-GB" sz="2000" dirty="0"/>
              <a:t>Board’s ability to reach out to agencies and frontline practitioners  and change Practice . </a:t>
            </a:r>
          </a:p>
          <a:p>
            <a:r>
              <a:rPr lang="en-GB" sz="2000" dirty="0"/>
              <a:t>SAB has provided opportunities to network and feel more connected to BSAB</a:t>
            </a:r>
          </a:p>
          <a:p>
            <a:r>
              <a:rPr lang="en-GB" sz="2000" dirty="0"/>
              <a:t>The commitment to partnership working continues to be a strength of the SAB and the standard of work high and sets the bar across London.</a:t>
            </a:r>
          </a:p>
          <a:p>
            <a:r>
              <a:rPr lang="en-GB" sz="2000" dirty="0"/>
              <a:t>The multi-agency response to the SARS's</a:t>
            </a:r>
          </a:p>
        </p:txBody>
      </p:sp>
    </p:spTree>
    <p:extLst>
      <p:ext uri="{BB962C8B-B14F-4D97-AF65-F5344CB8AC3E}">
        <p14:creationId xmlns:p14="http://schemas.microsoft.com/office/powerpoint/2010/main" val="403091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4E89-BBD1-51F6-1BB0-A8C18AE17CAD}"/>
              </a:ext>
            </a:extLst>
          </p:cNvPr>
          <p:cNvSpPr>
            <a:spLocks noGrp="1"/>
          </p:cNvSpPr>
          <p:nvPr>
            <p:ph type="title"/>
          </p:nvPr>
        </p:nvSpPr>
        <p:spPr>
          <a:xfrm>
            <a:off x="838200" y="365126"/>
            <a:ext cx="10515600" cy="787814"/>
          </a:xfrm>
        </p:spPr>
        <p:txBody>
          <a:bodyPr/>
          <a:lstStyle/>
          <a:p>
            <a:r>
              <a:rPr lang="en-GB" b="1" dirty="0">
                <a:solidFill>
                  <a:schemeClr val="accent1">
                    <a:lumMod val="75000"/>
                  </a:schemeClr>
                </a:solidFill>
              </a:rPr>
              <a:t>Challenges </a:t>
            </a:r>
          </a:p>
        </p:txBody>
      </p:sp>
      <p:sp>
        <p:nvSpPr>
          <p:cNvPr id="3" name="Content Placeholder 2">
            <a:extLst>
              <a:ext uri="{FF2B5EF4-FFF2-40B4-BE49-F238E27FC236}">
                <a16:creationId xmlns:a16="http://schemas.microsoft.com/office/drawing/2014/main" id="{0DF8D9C5-9AF4-C9E3-5F69-24E503B428F4}"/>
              </a:ext>
            </a:extLst>
          </p:cNvPr>
          <p:cNvSpPr>
            <a:spLocks noGrp="1"/>
          </p:cNvSpPr>
          <p:nvPr>
            <p:ph sz="half" idx="1"/>
          </p:nvPr>
        </p:nvSpPr>
        <p:spPr>
          <a:xfrm>
            <a:off x="503583" y="1152940"/>
            <a:ext cx="5516217" cy="5024023"/>
          </a:xfrm>
        </p:spPr>
        <p:txBody>
          <a:bodyPr>
            <a:normAutofit lnSpcReduction="10000"/>
          </a:bodyPr>
          <a:lstStyle/>
          <a:p>
            <a:r>
              <a:rPr lang="en-GB" sz="2000" dirty="0"/>
              <a:t>Demand, recruitment across all agencies. </a:t>
            </a:r>
          </a:p>
          <a:p>
            <a:r>
              <a:rPr lang="en-GB" sz="2000" dirty="0"/>
              <a:t>Other LA not responding to e mails to sharing required Information causes delays when trying to establish a protection plan</a:t>
            </a:r>
          </a:p>
          <a:p>
            <a:r>
              <a:rPr lang="en-GB" sz="2000" dirty="0"/>
              <a:t>Engagement from key partners, especially from Advocacy services, Youth Justice and the police</a:t>
            </a:r>
          </a:p>
          <a:p>
            <a:r>
              <a:rPr lang="en-GB" sz="2000" dirty="0"/>
              <a:t>Consistent participation from partners and this reflects the wider system pressures on resourcing and capacity.</a:t>
            </a:r>
          </a:p>
          <a:p>
            <a:r>
              <a:rPr lang="en-GB" sz="2000" dirty="0"/>
              <a:t>Not enough discussion at board level - much seems to be led by VCS reps. - is this due to the statutory status of the board so statutory partners provide representation only? </a:t>
            </a:r>
          </a:p>
        </p:txBody>
      </p:sp>
      <p:sp>
        <p:nvSpPr>
          <p:cNvPr id="4" name="Content Placeholder 3">
            <a:extLst>
              <a:ext uri="{FF2B5EF4-FFF2-40B4-BE49-F238E27FC236}">
                <a16:creationId xmlns:a16="http://schemas.microsoft.com/office/drawing/2014/main" id="{410F5381-6908-6BF3-0009-399C869F4E1C}"/>
              </a:ext>
            </a:extLst>
          </p:cNvPr>
          <p:cNvSpPr>
            <a:spLocks noGrp="1"/>
          </p:cNvSpPr>
          <p:nvPr>
            <p:ph sz="half" idx="2"/>
          </p:nvPr>
        </p:nvSpPr>
        <p:spPr>
          <a:xfrm>
            <a:off x="6172200" y="1152940"/>
            <a:ext cx="5181600" cy="5024023"/>
          </a:xfrm>
        </p:spPr>
        <p:txBody>
          <a:bodyPr>
            <a:normAutofit lnSpcReduction="10000"/>
          </a:bodyPr>
          <a:lstStyle/>
          <a:p>
            <a:r>
              <a:rPr lang="en-GB" sz="2000" dirty="0"/>
              <a:t>Ensuring services reach all communities and the voice of people and communities is represented, heard and makes a difference. </a:t>
            </a:r>
          </a:p>
          <a:p>
            <a:r>
              <a:rPr lang="en-GB" sz="2000" dirty="0"/>
              <a:t>The impact of the cost-of-living crisis for residents and organisational restructuring/ to engage in SAB work will require the partnership to be innovative and to set efficient and effective timescales for delivering outcomes</a:t>
            </a:r>
          </a:p>
          <a:p>
            <a:r>
              <a:rPr lang="en-GB" sz="2000" dirty="0"/>
              <a:t>Increasing numbers of homeless clients and people rough sleeping with limited access to suitable accommodation.</a:t>
            </a:r>
          </a:p>
          <a:p>
            <a:r>
              <a:rPr lang="en-GB" sz="2000" dirty="0"/>
              <a:t>How vulnerable clients being discharged from hospital are managed, improving referral pathways for those being discharged from hospital, more opportunities for operational staff working with vulnerable residents to meet.		</a:t>
            </a:r>
          </a:p>
        </p:txBody>
      </p:sp>
    </p:spTree>
    <p:extLst>
      <p:ext uri="{BB962C8B-B14F-4D97-AF65-F5344CB8AC3E}">
        <p14:creationId xmlns:p14="http://schemas.microsoft.com/office/powerpoint/2010/main" val="945273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A72B2-F186-D00C-9F57-4D1126C98BF5}"/>
              </a:ext>
            </a:extLst>
          </p:cNvPr>
          <p:cNvSpPr>
            <a:spLocks noGrp="1"/>
          </p:cNvSpPr>
          <p:nvPr>
            <p:ph type="title"/>
          </p:nvPr>
        </p:nvSpPr>
        <p:spPr>
          <a:xfrm>
            <a:off x="762000" y="404881"/>
            <a:ext cx="10515600" cy="1013101"/>
          </a:xfrm>
        </p:spPr>
        <p:txBody>
          <a:bodyPr>
            <a:normAutofit fontScale="90000"/>
          </a:bodyPr>
          <a:lstStyle/>
          <a:p>
            <a:r>
              <a:rPr lang="en-GB" sz="3600" b="1" dirty="0">
                <a:solidFill>
                  <a:schemeClr val="accent1">
                    <a:lumMod val="75000"/>
                  </a:schemeClr>
                </a:solidFill>
              </a:rPr>
              <a:t>key achievements within organisations in terms of adult safeguarding practice? </a:t>
            </a:r>
            <a:br>
              <a:rPr lang="en-GB" dirty="0"/>
            </a:br>
            <a:endParaRPr lang="en-GB" dirty="0"/>
          </a:p>
        </p:txBody>
      </p:sp>
      <p:sp>
        <p:nvSpPr>
          <p:cNvPr id="3" name="Content Placeholder 2">
            <a:extLst>
              <a:ext uri="{FF2B5EF4-FFF2-40B4-BE49-F238E27FC236}">
                <a16:creationId xmlns:a16="http://schemas.microsoft.com/office/drawing/2014/main" id="{82D55C7E-822D-82A5-26D1-CD25FB5EBFD0}"/>
              </a:ext>
            </a:extLst>
          </p:cNvPr>
          <p:cNvSpPr>
            <a:spLocks noGrp="1"/>
          </p:cNvSpPr>
          <p:nvPr>
            <p:ph sz="half" idx="1"/>
          </p:nvPr>
        </p:nvSpPr>
        <p:spPr>
          <a:xfrm>
            <a:off x="583096" y="1166191"/>
            <a:ext cx="5436704" cy="5486400"/>
          </a:xfrm>
        </p:spPr>
        <p:txBody>
          <a:bodyPr>
            <a:normAutofit fontScale="92500" lnSpcReduction="10000"/>
          </a:bodyPr>
          <a:lstStyle/>
          <a:p>
            <a:r>
              <a:rPr lang="en-GB" sz="2000" dirty="0"/>
              <a:t>Probation have utilised MAPPA and attended BSAB Access to Justice </a:t>
            </a:r>
          </a:p>
          <a:p>
            <a:r>
              <a:rPr lang="en-GB" sz="2000" dirty="0"/>
              <a:t>Met: Implementation of RCRP.  MASH referral training rolled out across frontline policing Pan London. Ongoing Stop and Search charter work is ongoing across PAN London. </a:t>
            </a:r>
          </a:p>
          <a:p>
            <a:r>
              <a:rPr lang="en-GB" sz="2000" dirty="0"/>
              <a:t>LFB have allowed for greater and a more responsive process</a:t>
            </a:r>
          </a:p>
          <a:p>
            <a:r>
              <a:rPr lang="en-GB" sz="2000" dirty="0"/>
              <a:t>LBB had a safeguarding external Audit which confirmed safe, proportionate  with evidence of good legal literacy responses. Adult's voice is heard and recorded clearly. </a:t>
            </a:r>
          </a:p>
          <a:p>
            <a:r>
              <a:rPr lang="en-GB" sz="2000" dirty="0"/>
              <a:t>B Mencap provided MSP training and sharing new developments with Trustees and staff. Participated in Community Engagement with minoritized communities </a:t>
            </a:r>
          </a:p>
          <a:p>
            <a:r>
              <a:rPr lang="en-GB" sz="2000" dirty="0"/>
              <a:t>For Probation, all staff have completed mandatory Adult Safeguarding training</a:t>
            </a:r>
          </a:p>
          <a:p>
            <a:r>
              <a:rPr lang="en-GB" sz="2000" dirty="0"/>
              <a:t>IB led on setting up the VCSE MASH Forum subgroup. </a:t>
            </a:r>
          </a:p>
          <a:p>
            <a:endParaRPr lang="en-GB" sz="2000" dirty="0"/>
          </a:p>
        </p:txBody>
      </p:sp>
      <p:sp>
        <p:nvSpPr>
          <p:cNvPr id="4" name="Content Placeholder 3">
            <a:extLst>
              <a:ext uri="{FF2B5EF4-FFF2-40B4-BE49-F238E27FC236}">
                <a16:creationId xmlns:a16="http://schemas.microsoft.com/office/drawing/2014/main" id="{DBBEDF10-C66D-892B-9135-4C4A7061BFB4}"/>
              </a:ext>
            </a:extLst>
          </p:cNvPr>
          <p:cNvSpPr>
            <a:spLocks noGrp="1"/>
          </p:cNvSpPr>
          <p:nvPr>
            <p:ph sz="half" idx="2"/>
          </p:nvPr>
        </p:nvSpPr>
        <p:spPr>
          <a:xfrm>
            <a:off x="6172200" y="1166190"/>
            <a:ext cx="5436704" cy="5486399"/>
          </a:xfrm>
        </p:spPr>
        <p:txBody>
          <a:bodyPr>
            <a:normAutofit fontScale="92500" lnSpcReduction="10000"/>
          </a:bodyPr>
          <a:lstStyle/>
          <a:p>
            <a:r>
              <a:rPr lang="en-GB" sz="2000" dirty="0"/>
              <a:t>ICB despite organisational restructure they maintain safeguarding business as usual obligations. </a:t>
            </a:r>
          </a:p>
          <a:p>
            <a:r>
              <a:rPr lang="en-GB" sz="2000" dirty="0"/>
              <a:t>ICB funded safeguarding supervision training via Bond Solon for the health safeguarding workforce across NCL </a:t>
            </a:r>
          </a:p>
          <a:p>
            <a:r>
              <a:rPr lang="en-GB" sz="2000" dirty="0"/>
              <a:t>CB Plus reviewed their safeguarding processes and protocols; DBS  status of status and  implemented the six areas of safeguarding in their corporate register </a:t>
            </a:r>
          </a:p>
          <a:p>
            <a:r>
              <a:rPr lang="en-GB" sz="2000" dirty="0"/>
              <a:t>BEHMHT introduction of safeguarding surgeries, amalgamation of various policies to streamline documents. Safeguarding Team now involved in new starter induction. </a:t>
            </a:r>
          </a:p>
          <a:p>
            <a:r>
              <a:rPr lang="en-GB" sz="2000" dirty="0"/>
              <a:t> CLCH- significant work carried to highlight areas of concern, raise awareness and make necessary changes.  Practitioner safeguarding training compliance, safe hospital discharge processes reviewed , Pressure Ulcer risk assessment reviews for improvement with audits to evidence this. </a:t>
            </a:r>
          </a:p>
        </p:txBody>
      </p:sp>
    </p:spTree>
    <p:extLst>
      <p:ext uri="{BB962C8B-B14F-4D97-AF65-F5344CB8AC3E}">
        <p14:creationId xmlns:p14="http://schemas.microsoft.com/office/powerpoint/2010/main" val="3080875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45262-3E1C-E4A0-DE90-A75A24FD1AC1}"/>
              </a:ext>
            </a:extLst>
          </p:cNvPr>
          <p:cNvSpPr>
            <a:spLocks noGrp="1"/>
          </p:cNvSpPr>
          <p:nvPr>
            <p:ph type="title"/>
          </p:nvPr>
        </p:nvSpPr>
        <p:spPr>
          <a:xfrm>
            <a:off x="838200" y="365125"/>
            <a:ext cx="10515600" cy="999849"/>
          </a:xfrm>
        </p:spPr>
        <p:txBody>
          <a:bodyPr>
            <a:normAutofit/>
          </a:bodyPr>
          <a:lstStyle/>
          <a:p>
            <a:r>
              <a:rPr lang="en-GB" sz="3200" b="1" dirty="0">
                <a:solidFill>
                  <a:schemeClr val="accent1">
                    <a:lumMod val="75000"/>
                  </a:schemeClr>
                </a:solidFill>
              </a:rPr>
              <a:t>In the past year what have been the barriers to effective safeguarding practice within your organisation? </a:t>
            </a:r>
          </a:p>
        </p:txBody>
      </p:sp>
      <p:sp>
        <p:nvSpPr>
          <p:cNvPr id="3" name="Content Placeholder 2">
            <a:extLst>
              <a:ext uri="{FF2B5EF4-FFF2-40B4-BE49-F238E27FC236}">
                <a16:creationId xmlns:a16="http://schemas.microsoft.com/office/drawing/2014/main" id="{C50D2C62-BD12-E021-2ABF-277EB4248685}"/>
              </a:ext>
            </a:extLst>
          </p:cNvPr>
          <p:cNvSpPr>
            <a:spLocks noGrp="1"/>
          </p:cNvSpPr>
          <p:nvPr>
            <p:ph sz="half" idx="1"/>
          </p:nvPr>
        </p:nvSpPr>
        <p:spPr>
          <a:xfrm>
            <a:off x="331304" y="1364974"/>
            <a:ext cx="5688496" cy="5127901"/>
          </a:xfrm>
        </p:spPr>
        <p:txBody>
          <a:bodyPr>
            <a:normAutofit lnSpcReduction="10000"/>
          </a:bodyPr>
          <a:lstStyle/>
          <a:p>
            <a:r>
              <a:rPr lang="en-GB" sz="2000" dirty="0"/>
              <a:t>Probation find difficulty where consent is not obtained, or if they have not met the threshold but concerns exist</a:t>
            </a:r>
          </a:p>
          <a:p>
            <a:r>
              <a:rPr lang="en-GB" sz="2000" dirty="0"/>
              <a:t>Met- inexperienced cohort of investigators. Vacancies and recruitment and retention issues. </a:t>
            </a:r>
          </a:p>
          <a:p>
            <a:r>
              <a:rPr lang="en-GB" sz="2000" dirty="0"/>
              <a:t>RFH find there have been increasing numbers of safeguarding concerns for patients with complex needs. Safety Plan a challenge with multiple agencies and service restrictions </a:t>
            </a:r>
          </a:p>
          <a:p>
            <a:r>
              <a:rPr lang="en-GB" sz="2000" dirty="0"/>
              <a:t>LBB -buy in from partners waiting for responses from partner organisations. </a:t>
            </a:r>
          </a:p>
          <a:p>
            <a:r>
              <a:rPr lang="en-GB" sz="2000" dirty="0"/>
              <a:t>B Mencap- There is still a lack of trust, between social workers and VCS staff where small adjustment are suggested to safeguard the person receiving support. </a:t>
            </a:r>
          </a:p>
        </p:txBody>
      </p:sp>
      <p:sp>
        <p:nvSpPr>
          <p:cNvPr id="4" name="Content Placeholder 3">
            <a:extLst>
              <a:ext uri="{FF2B5EF4-FFF2-40B4-BE49-F238E27FC236}">
                <a16:creationId xmlns:a16="http://schemas.microsoft.com/office/drawing/2014/main" id="{6103907C-7285-83BE-68C6-7096807F3351}"/>
              </a:ext>
            </a:extLst>
          </p:cNvPr>
          <p:cNvSpPr>
            <a:spLocks noGrp="1"/>
          </p:cNvSpPr>
          <p:nvPr>
            <p:ph sz="half" idx="2"/>
          </p:nvPr>
        </p:nvSpPr>
        <p:spPr>
          <a:xfrm>
            <a:off x="6172199" y="1364974"/>
            <a:ext cx="5688496" cy="5127901"/>
          </a:xfrm>
        </p:spPr>
        <p:txBody>
          <a:bodyPr>
            <a:normAutofit lnSpcReduction="10000"/>
          </a:bodyPr>
          <a:lstStyle/>
          <a:p>
            <a:r>
              <a:rPr lang="en-GB" sz="2000" dirty="0"/>
              <a:t>IB - Delays in feedback and progressing safeguarding issues for our clients though MASH but this has improved a great deal.</a:t>
            </a:r>
          </a:p>
          <a:p>
            <a:r>
              <a:rPr lang="en-GB" sz="2000" dirty="0"/>
              <a:t>The ICB has experienced some disruption due to restructure and there has been a gap within named GP roles.</a:t>
            </a:r>
          </a:p>
          <a:p>
            <a:r>
              <a:rPr lang="en-GB" sz="2000" dirty="0"/>
              <a:t>CB Plus - types of safeguarding concerns coming to their attention have grown in complexity. </a:t>
            </a:r>
          </a:p>
          <a:p>
            <a:r>
              <a:rPr lang="en-GB" sz="2000" dirty="0"/>
              <a:t>BEHMHT - staff turnover results in a constant need to train new staff around safeguarding.</a:t>
            </a:r>
          </a:p>
          <a:p>
            <a:r>
              <a:rPr lang="en-GB" sz="2000" dirty="0"/>
              <a:t>CLCH- Capacity of frontline teams /workload, complexity of cases, Normalising abuse from patients /carers, challenge of having difficult conversations, Confidence to challenge decision making, Access to information /relationships with partner agencies, Receiving outcomes from safeguarding referrals</a:t>
            </a:r>
          </a:p>
        </p:txBody>
      </p:sp>
    </p:spTree>
    <p:extLst>
      <p:ext uri="{BB962C8B-B14F-4D97-AF65-F5344CB8AC3E}">
        <p14:creationId xmlns:p14="http://schemas.microsoft.com/office/powerpoint/2010/main" val="1172650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05204-D0C9-1FEF-C906-D2DB1BD3D146}"/>
              </a:ext>
            </a:extLst>
          </p:cNvPr>
          <p:cNvSpPr>
            <a:spLocks noGrp="1"/>
          </p:cNvSpPr>
          <p:nvPr>
            <p:ph type="title"/>
          </p:nvPr>
        </p:nvSpPr>
        <p:spPr>
          <a:xfrm>
            <a:off x="371061" y="365126"/>
            <a:ext cx="11052313" cy="787813"/>
          </a:xfrm>
        </p:spPr>
        <p:txBody>
          <a:bodyPr>
            <a:noAutofit/>
          </a:bodyPr>
          <a:lstStyle/>
          <a:p>
            <a:r>
              <a:rPr lang="en-GB" sz="3200" b="1" dirty="0">
                <a:solidFill>
                  <a:schemeClr val="accent1">
                    <a:lumMod val="75000"/>
                  </a:schemeClr>
                </a:solidFill>
              </a:rPr>
              <a:t>1)key issues that ought to be addressed by the SAB next year?</a:t>
            </a:r>
          </a:p>
        </p:txBody>
      </p:sp>
      <p:sp>
        <p:nvSpPr>
          <p:cNvPr id="3" name="Content Placeholder 2">
            <a:extLst>
              <a:ext uri="{FF2B5EF4-FFF2-40B4-BE49-F238E27FC236}">
                <a16:creationId xmlns:a16="http://schemas.microsoft.com/office/drawing/2014/main" id="{85BA546C-F7EC-B855-4AD5-06C8D847DB91}"/>
              </a:ext>
            </a:extLst>
          </p:cNvPr>
          <p:cNvSpPr>
            <a:spLocks noGrp="1"/>
          </p:cNvSpPr>
          <p:nvPr>
            <p:ph sz="half" idx="1"/>
          </p:nvPr>
        </p:nvSpPr>
        <p:spPr>
          <a:xfrm>
            <a:off x="543338" y="1417983"/>
            <a:ext cx="5552661" cy="4903304"/>
          </a:xfrm>
        </p:spPr>
        <p:txBody>
          <a:bodyPr>
            <a:noAutofit/>
          </a:bodyPr>
          <a:lstStyle/>
          <a:p>
            <a:r>
              <a:rPr lang="en-GB" sz="2000" dirty="0"/>
              <a:t>Work around neurodiversity</a:t>
            </a:r>
          </a:p>
          <a:p>
            <a:r>
              <a:rPr lang="en-GB" sz="2000" dirty="0"/>
              <a:t>Backlog for case reviews. Neglect and Abuse</a:t>
            </a:r>
          </a:p>
          <a:p>
            <a:r>
              <a:rPr lang="en-GB" sz="2000" dirty="0"/>
              <a:t>The interface between mental health Act/mental Capacity Act - executive functioning,  Self-neglect - managing patients who decline care, substance mis-use Learning from SARs – what can we do differently.  multi exclusion homelessness</a:t>
            </a:r>
          </a:p>
          <a:p>
            <a:r>
              <a:rPr lang="en-GB" sz="2000" dirty="0"/>
              <a:t>Understand partners level of training. Promoting a clear understanding of what is and what is not safeguarding. </a:t>
            </a:r>
          </a:p>
          <a:p>
            <a:r>
              <a:rPr lang="en-GB" sz="2000" dirty="0"/>
              <a:t>More time to follow up task and to make connections between the various strands of work that together make up the BSAB's agenda. </a:t>
            </a:r>
          </a:p>
          <a:p>
            <a:endParaRPr lang="en-GB" sz="2000" dirty="0"/>
          </a:p>
        </p:txBody>
      </p:sp>
      <p:sp>
        <p:nvSpPr>
          <p:cNvPr id="4" name="Content Placeholder 3">
            <a:extLst>
              <a:ext uri="{FF2B5EF4-FFF2-40B4-BE49-F238E27FC236}">
                <a16:creationId xmlns:a16="http://schemas.microsoft.com/office/drawing/2014/main" id="{28333C9B-A9D3-123D-E99A-CEF7716C754D}"/>
              </a:ext>
            </a:extLst>
          </p:cNvPr>
          <p:cNvSpPr>
            <a:spLocks noGrp="1"/>
          </p:cNvSpPr>
          <p:nvPr>
            <p:ph sz="half" idx="2"/>
          </p:nvPr>
        </p:nvSpPr>
        <p:spPr>
          <a:xfrm>
            <a:off x="6172200" y="1417983"/>
            <a:ext cx="5423452" cy="4758980"/>
          </a:xfrm>
        </p:spPr>
        <p:txBody>
          <a:bodyPr>
            <a:noAutofit/>
          </a:bodyPr>
          <a:lstStyle/>
          <a:p>
            <a:r>
              <a:rPr lang="en-GB" sz="2000" dirty="0"/>
              <a:t>Engagement from the Police should be improved, in terms of responding to abuse itself, to interview victims, witnesses, etc, and in terms of RCRP</a:t>
            </a:r>
          </a:p>
          <a:p>
            <a:r>
              <a:rPr lang="en-GB" sz="2000" dirty="0"/>
              <a:t>Support for complex Mental Health, mapping of the existing pathways and how this links in with right care, right person 2. Exploring the care and support needs of older people leaving custody</a:t>
            </a:r>
          </a:p>
          <a:p>
            <a:r>
              <a:rPr lang="en-GB" sz="2000" dirty="0"/>
              <a:t>Hospital based neglect issues </a:t>
            </a:r>
            <a:r>
              <a:rPr lang="en-GB" sz="2000" dirty="0" err="1"/>
              <a:t>eg</a:t>
            </a:r>
            <a:r>
              <a:rPr lang="en-GB" sz="2000" dirty="0"/>
              <a:t> pressures sores, housing issues (including mould and homelessness), RCRP</a:t>
            </a:r>
          </a:p>
          <a:p>
            <a:r>
              <a:rPr lang="en-GB" sz="2000" dirty="0"/>
              <a:t>Maintenance of partnership engagement given system pressures.</a:t>
            </a:r>
          </a:p>
          <a:p>
            <a:endParaRPr lang="en-GB" sz="1600" dirty="0"/>
          </a:p>
        </p:txBody>
      </p:sp>
    </p:spTree>
    <p:extLst>
      <p:ext uri="{BB962C8B-B14F-4D97-AF65-F5344CB8AC3E}">
        <p14:creationId xmlns:p14="http://schemas.microsoft.com/office/powerpoint/2010/main" val="2721392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BB6BE-B073-2461-C6F9-0D0A166338E1}"/>
              </a:ext>
            </a:extLst>
          </p:cNvPr>
          <p:cNvSpPr>
            <a:spLocks noGrp="1"/>
          </p:cNvSpPr>
          <p:nvPr>
            <p:ph type="title"/>
          </p:nvPr>
        </p:nvSpPr>
        <p:spPr/>
        <p:txBody>
          <a:bodyPr>
            <a:normAutofit/>
          </a:bodyPr>
          <a:lstStyle/>
          <a:p>
            <a:r>
              <a:rPr lang="en-GB" sz="3200" b="1" dirty="0">
                <a:solidFill>
                  <a:schemeClr val="accent1">
                    <a:lumMod val="75000"/>
                  </a:schemeClr>
                </a:solidFill>
              </a:rPr>
              <a:t>2)key issues that ought to be addressed by the SAB next year?</a:t>
            </a:r>
            <a:endParaRPr lang="en-GB" sz="3200" dirty="0">
              <a:solidFill>
                <a:schemeClr val="accent1">
                  <a:lumMod val="75000"/>
                </a:schemeClr>
              </a:solidFill>
            </a:endParaRPr>
          </a:p>
        </p:txBody>
      </p:sp>
      <p:sp>
        <p:nvSpPr>
          <p:cNvPr id="3" name="Content Placeholder 2">
            <a:extLst>
              <a:ext uri="{FF2B5EF4-FFF2-40B4-BE49-F238E27FC236}">
                <a16:creationId xmlns:a16="http://schemas.microsoft.com/office/drawing/2014/main" id="{588A2E82-5FD6-2357-26DE-B3F76F4CCFDA}"/>
              </a:ext>
            </a:extLst>
          </p:cNvPr>
          <p:cNvSpPr>
            <a:spLocks noGrp="1"/>
          </p:cNvSpPr>
          <p:nvPr>
            <p:ph sz="half" idx="1"/>
          </p:nvPr>
        </p:nvSpPr>
        <p:spPr/>
        <p:txBody>
          <a:bodyPr>
            <a:normAutofit fontScale="70000" lnSpcReduction="20000"/>
          </a:bodyPr>
          <a:lstStyle/>
          <a:p>
            <a:r>
              <a:rPr lang="en-GB" sz="2800" dirty="0"/>
              <a:t>Joining up of adult and children safeguarding work to effectively address transitional safeguarding concerns Learning and development for the safeguarding workforce-</a:t>
            </a:r>
          </a:p>
          <a:p>
            <a:r>
              <a:rPr lang="en-GB" sz="2800" dirty="0"/>
              <a:t>Upskilling the VCS to undertake care and support assessments for residents for whom they have safeguarding concerns; </a:t>
            </a:r>
          </a:p>
          <a:p>
            <a:r>
              <a:rPr lang="en-GB" sz="2800" dirty="0"/>
              <a:t>Establish a decision-making tool for practitioners to follow if a resident does not have a care/support need; </a:t>
            </a:r>
          </a:p>
          <a:p>
            <a:r>
              <a:rPr lang="en-GB" sz="2800" dirty="0"/>
              <a:t>Introduce community ambassadors to support the VCS. Clarifying the role the VCS can take as an early intervention/prevention role for SARs.</a:t>
            </a:r>
          </a:p>
          <a:p>
            <a:r>
              <a:rPr lang="en-GB" sz="2800" dirty="0"/>
              <a:t>Raising safeguarding awareness amongst public/organisations 	</a:t>
            </a:r>
          </a:p>
          <a:p>
            <a:endParaRPr lang="en-GB" dirty="0"/>
          </a:p>
        </p:txBody>
      </p:sp>
      <p:sp>
        <p:nvSpPr>
          <p:cNvPr id="4" name="Content Placeholder 3">
            <a:extLst>
              <a:ext uri="{FF2B5EF4-FFF2-40B4-BE49-F238E27FC236}">
                <a16:creationId xmlns:a16="http://schemas.microsoft.com/office/drawing/2014/main" id="{92B35DB8-D366-C640-01DB-3FBF21FFC445}"/>
              </a:ext>
            </a:extLst>
          </p:cNvPr>
          <p:cNvSpPr>
            <a:spLocks noGrp="1"/>
          </p:cNvSpPr>
          <p:nvPr>
            <p:ph sz="half" idx="2"/>
          </p:nvPr>
        </p:nvSpPr>
        <p:spPr/>
        <p:txBody>
          <a:bodyPr>
            <a:normAutofit fontScale="70000" lnSpcReduction="20000"/>
          </a:bodyPr>
          <a:lstStyle/>
          <a:p>
            <a:r>
              <a:rPr lang="en-GB" dirty="0"/>
              <a:t>Promoting the benefits of multiagency working 	</a:t>
            </a:r>
          </a:p>
          <a:p>
            <a:r>
              <a:rPr lang="en-GB" dirty="0"/>
              <a:t>online harms, boosting awareness for both staff and service users.</a:t>
            </a:r>
          </a:p>
          <a:p>
            <a:r>
              <a:rPr lang="en-GB" dirty="0"/>
              <a:t>Domestic abuse /coercion and control within families/care relationships  </a:t>
            </a:r>
          </a:p>
          <a:p>
            <a:r>
              <a:rPr lang="en-GB" dirty="0"/>
              <a:t>Transition of 18–25-year-olds with care and support needs in the health and social care system. </a:t>
            </a:r>
          </a:p>
          <a:p>
            <a:r>
              <a:rPr lang="en-GB" dirty="0"/>
              <a:t>Effective referrals to local authority in relation to pressure ulcer management </a:t>
            </a:r>
          </a:p>
          <a:p>
            <a:endParaRPr lang="en-GB" dirty="0"/>
          </a:p>
        </p:txBody>
      </p:sp>
    </p:spTree>
    <p:extLst>
      <p:ext uri="{BB962C8B-B14F-4D97-AF65-F5344CB8AC3E}">
        <p14:creationId xmlns:p14="http://schemas.microsoft.com/office/powerpoint/2010/main" val="476347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FD494-328E-2626-E52A-ED46A2D6B87F}"/>
              </a:ext>
            </a:extLst>
          </p:cNvPr>
          <p:cNvSpPr>
            <a:spLocks noGrp="1"/>
          </p:cNvSpPr>
          <p:nvPr>
            <p:ph type="title"/>
          </p:nvPr>
        </p:nvSpPr>
        <p:spPr>
          <a:xfrm>
            <a:off x="652670" y="378378"/>
            <a:ext cx="10701130" cy="1066110"/>
          </a:xfrm>
        </p:spPr>
        <p:txBody>
          <a:bodyPr>
            <a:noAutofit/>
          </a:bodyPr>
          <a:lstStyle/>
          <a:p>
            <a:r>
              <a:rPr lang="en-GB" sz="2800" b="1" dirty="0">
                <a:solidFill>
                  <a:schemeClr val="accent1">
                    <a:lumMod val="75000"/>
                  </a:schemeClr>
                </a:solidFill>
              </a:rPr>
              <a:t>In the past year have any issues arisen in partnership working amongst SAB members that impact adult safeguarding practice locally</a:t>
            </a:r>
          </a:p>
        </p:txBody>
      </p:sp>
      <p:sp>
        <p:nvSpPr>
          <p:cNvPr id="3" name="Content Placeholder 2">
            <a:extLst>
              <a:ext uri="{FF2B5EF4-FFF2-40B4-BE49-F238E27FC236}">
                <a16:creationId xmlns:a16="http://schemas.microsoft.com/office/drawing/2014/main" id="{31F894B3-96D4-4085-95D4-273D70EFB3FB}"/>
              </a:ext>
            </a:extLst>
          </p:cNvPr>
          <p:cNvSpPr>
            <a:spLocks noGrp="1"/>
          </p:cNvSpPr>
          <p:nvPr>
            <p:ph sz="half" idx="1"/>
          </p:nvPr>
        </p:nvSpPr>
        <p:spPr>
          <a:xfrm>
            <a:off x="543339" y="1351722"/>
            <a:ext cx="5476461" cy="5127900"/>
          </a:xfrm>
        </p:spPr>
        <p:txBody>
          <a:bodyPr>
            <a:noAutofit/>
          </a:bodyPr>
          <a:lstStyle/>
          <a:p>
            <a:r>
              <a:rPr lang="en-GB" sz="1800" dirty="0"/>
              <a:t>No, </a:t>
            </a:r>
            <a:r>
              <a:rPr lang="en-GB" sz="1800" b="1" dirty="0"/>
              <a:t>engagement has been positive </a:t>
            </a:r>
            <a:r>
              <a:rPr lang="en-GB" sz="1800" dirty="0"/>
              <a:t>when section 42 enquiries are required. </a:t>
            </a:r>
          </a:p>
          <a:p>
            <a:r>
              <a:rPr lang="en-GB" sz="1800" dirty="0"/>
              <a:t>There has been </a:t>
            </a:r>
            <a:r>
              <a:rPr lang="en-GB" sz="1800" b="1" dirty="0"/>
              <a:t>good working relationship </a:t>
            </a:r>
            <a:r>
              <a:rPr lang="en-GB" sz="1800" dirty="0"/>
              <a:t>between the acute Trust and the  Local authority. </a:t>
            </a:r>
          </a:p>
          <a:p>
            <a:r>
              <a:rPr lang="en-GB" sz="1800" dirty="0"/>
              <a:t>Partners understanding of information required of them as part of the safeguarding enquiry.</a:t>
            </a:r>
          </a:p>
          <a:p>
            <a:r>
              <a:rPr lang="en-GB" sz="1800" dirty="0"/>
              <a:t>Making safeguarding personal is not centred on the MASH referral form, asking the person what outcome they want from the safeguarding referral when we make one</a:t>
            </a:r>
          </a:p>
          <a:p>
            <a:r>
              <a:rPr lang="en-GB" sz="1800" dirty="0"/>
              <a:t>The capacity and capability of partnership organisations to undertake delegated safeguarding enquiries remains an area for further exploration and improvement.</a:t>
            </a:r>
          </a:p>
          <a:p>
            <a:r>
              <a:rPr lang="en-GB" sz="1800" dirty="0"/>
              <a:t>For health partners ongoing assurance needed around how actions and recommendations from SARs and other safeguarding incidents are incorporated into wider quality, patient safety, and governance agendas within organisations.</a:t>
            </a:r>
          </a:p>
        </p:txBody>
      </p:sp>
      <p:sp>
        <p:nvSpPr>
          <p:cNvPr id="4" name="Content Placeholder 3">
            <a:extLst>
              <a:ext uri="{FF2B5EF4-FFF2-40B4-BE49-F238E27FC236}">
                <a16:creationId xmlns:a16="http://schemas.microsoft.com/office/drawing/2014/main" id="{ECB54FA6-222E-6B1C-2B36-89F461E097B6}"/>
              </a:ext>
            </a:extLst>
          </p:cNvPr>
          <p:cNvSpPr>
            <a:spLocks noGrp="1"/>
          </p:cNvSpPr>
          <p:nvPr>
            <p:ph sz="half" idx="2"/>
          </p:nvPr>
        </p:nvSpPr>
        <p:spPr>
          <a:xfrm>
            <a:off x="6172200" y="1351722"/>
            <a:ext cx="5476460" cy="5127900"/>
          </a:xfrm>
        </p:spPr>
        <p:txBody>
          <a:bodyPr>
            <a:normAutofit fontScale="25000" lnSpcReduction="20000"/>
          </a:bodyPr>
          <a:lstStyle/>
          <a:p>
            <a:r>
              <a:rPr lang="en-GB" sz="7200" dirty="0"/>
              <a:t>Met police have highlighted their resource and capacity is stretched , and this may impact future representation at BSAB subgroups.</a:t>
            </a:r>
          </a:p>
          <a:p>
            <a:r>
              <a:rPr lang="en-GB" sz="7200" dirty="0"/>
              <a:t>The impact of RCRP arrangements on safeguarding remains unclear.</a:t>
            </a:r>
          </a:p>
          <a:p>
            <a:r>
              <a:rPr lang="en-GB" sz="7200" dirty="0"/>
              <a:t>The divide between statutory and non-statutory partners remains challenging - despite the best efforts of the Chair and Business Manager. It would be good to create a softer interface so that the two sectors could work more effectively together.</a:t>
            </a:r>
          </a:p>
          <a:p>
            <a:r>
              <a:rPr lang="en-GB" sz="7200" dirty="0"/>
              <a:t>Information sharing different organisations acknowledging their role and abilities to promote the wellbeing of adults through communicating information in a concise, timely manner.  </a:t>
            </a:r>
          </a:p>
          <a:p>
            <a:r>
              <a:rPr lang="en-GB" sz="7200" dirty="0"/>
              <a:t>Holistic approaches to safeguarding when adult admitted to hospital a “checklist”</a:t>
            </a:r>
          </a:p>
          <a:p>
            <a:r>
              <a:rPr lang="en-GB" sz="7200" dirty="0"/>
              <a:t>Some issues arose from the MEH SAR process regarding the progression of action plans and ownership of recommendations beyond the case review group. </a:t>
            </a:r>
          </a:p>
          <a:p>
            <a:r>
              <a:rPr lang="en-GB" sz="7200" dirty="0"/>
              <a:t>Engagement </a:t>
            </a:r>
          </a:p>
          <a:p>
            <a:r>
              <a:rPr lang="en-GB" sz="7200" dirty="0"/>
              <a:t>Timely submission of information</a:t>
            </a:r>
          </a:p>
          <a:p>
            <a:endParaRPr lang="en-GB" dirty="0"/>
          </a:p>
        </p:txBody>
      </p:sp>
    </p:spTree>
    <p:extLst>
      <p:ext uri="{BB962C8B-B14F-4D97-AF65-F5344CB8AC3E}">
        <p14:creationId xmlns:p14="http://schemas.microsoft.com/office/powerpoint/2010/main" val="1333473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CFC80-8AF9-E497-96B4-9BCE6E5CA7B7}"/>
              </a:ext>
            </a:extLst>
          </p:cNvPr>
          <p:cNvSpPr>
            <a:spLocks noGrp="1"/>
          </p:cNvSpPr>
          <p:nvPr>
            <p:ph type="title"/>
          </p:nvPr>
        </p:nvSpPr>
        <p:spPr/>
        <p:txBody>
          <a:bodyPr>
            <a:normAutofit fontScale="90000"/>
          </a:bodyPr>
          <a:lstStyle/>
          <a:p>
            <a:r>
              <a:rPr lang="en-GB" sz="4400" b="1" dirty="0">
                <a:solidFill>
                  <a:schemeClr val="accent1">
                    <a:lumMod val="75000"/>
                  </a:schemeClr>
                </a:solidFill>
              </a:rPr>
              <a:t>How do you quality assure the application of the Mental Capacity Act within your organisation?  </a:t>
            </a:r>
            <a:endParaRPr lang="en-GB" dirty="0"/>
          </a:p>
        </p:txBody>
      </p:sp>
      <p:sp>
        <p:nvSpPr>
          <p:cNvPr id="3" name="Content Placeholder 2">
            <a:extLst>
              <a:ext uri="{FF2B5EF4-FFF2-40B4-BE49-F238E27FC236}">
                <a16:creationId xmlns:a16="http://schemas.microsoft.com/office/drawing/2014/main" id="{120C0409-010D-B4CF-4AB3-E9814BBFA6BF}"/>
              </a:ext>
            </a:extLst>
          </p:cNvPr>
          <p:cNvSpPr>
            <a:spLocks noGrp="1"/>
          </p:cNvSpPr>
          <p:nvPr>
            <p:ph idx="1"/>
          </p:nvPr>
        </p:nvSpPr>
        <p:spPr/>
        <p:txBody>
          <a:bodyPr>
            <a:normAutofit/>
          </a:bodyPr>
          <a:lstStyle/>
          <a:p>
            <a:r>
              <a:rPr lang="en-GB" sz="2200" dirty="0"/>
              <a:t>NW BCU has a MH SPOC that reviews all cases to QA them. </a:t>
            </a:r>
          </a:p>
          <a:p>
            <a:r>
              <a:rPr lang="en-GB" sz="2200" dirty="0"/>
              <a:t>RFH- MCA is recorded via patient electronic records (EPR). The safeguarding team quality check completed MCA when reviewing patient EPR.</a:t>
            </a:r>
          </a:p>
          <a:p>
            <a:r>
              <a:rPr lang="en-GB" sz="2200" dirty="0"/>
              <a:t>Twice year external audits in addition to selected audits of workers undertaking MCA work completed by LBB </a:t>
            </a:r>
          </a:p>
          <a:p>
            <a:r>
              <a:rPr lang="en-GB" sz="2200" dirty="0"/>
              <a:t>BEHMHT have management within the locality teams- undertake routine Casefile audits where the assessment of mental capacity is scrutinised. </a:t>
            </a:r>
          </a:p>
          <a:p>
            <a:r>
              <a:rPr lang="en-GB" sz="2200" dirty="0"/>
              <a:t>CLCH has clear processes in place with visibility of Safeguarding Team in clinical settings </a:t>
            </a:r>
          </a:p>
          <a:p>
            <a:r>
              <a:rPr lang="en-GB" sz="2200" dirty="0"/>
              <a:t>VCS partners would like more awareness of this. </a:t>
            </a:r>
          </a:p>
          <a:p>
            <a:endParaRPr lang="en-GB" sz="2200" dirty="0"/>
          </a:p>
        </p:txBody>
      </p:sp>
    </p:spTree>
    <p:extLst>
      <p:ext uri="{BB962C8B-B14F-4D97-AF65-F5344CB8AC3E}">
        <p14:creationId xmlns:p14="http://schemas.microsoft.com/office/powerpoint/2010/main" val="3123226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B32C725143FC45B619D1DF6C365A2F" ma:contentTypeVersion="16" ma:contentTypeDescription="Create a new document." ma:contentTypeScope="" ma:versionID="56910efc837894d8da07605b7edc30f1">
  <xsd:schema xmlns:xsd="http://www.w3.org/2001/XMLSchema" xmlns:xs="http://www.w3.org/2001/XMLSchema" xmlns:p="http://schemas.microsoft.com/office/2006/metadata/properties" xmlns:ns3="fa237152-8ee9-4c8b-834a-60d5d5cb0d59" xmlns:ns4="589e188c-a26e-41c2-8ac4-3af81720babf" targetNamespace="http://schemas.microsoft.com/office/2006/metadata/properties" ma:root="true" ma:fieldsID="99101db22b4d9d8061946abf4cb0c838" ns3:_="" ns4:_="">
    <xsd:import namespace="fa237152-8ee9-4c8b-834a-60d5d5cb0d59"/>
    <xsd:import namespace="589e188c-a26e-41c2-8ac4-3af81720bab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AutoKeyPoints" minOccurs="0"/>
                <xsd:element ref="ns3:MediaServiceKeyPoints" minOccurs="0"/>
                <xsd:element ref="ns3:_activity" minOccurs="0"/>
                <xsd:element ref="ns3:MediaServiceObjectDetectorVersions" minOccurs="0"/>
                <xsd:element ref="ns3:MediaServiceGenerationTime" minOccurs="0"/>
                <xsd:element ref="ns3:MediaServiceEventHashCode"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237152-8ee9-4c8b-834a-60d5d5cb0d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9e188c-a26e-41c2-8ac4-3af81720bab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fa237152-8ee9-4c8b-834a-60d5d5cb0d59" xsi:nil="true"/>
  </documentManagement>
</p:properties>
</file>

<file path=customXml/itemProps1.xml><?xml version="1.0" encoding="utf-8"?>
<ds:datastoreItem xmlns:ds="http://schemas.openxmlformats.org/officeDocument/2006/customXml" ds:itemID="{DC02A602-9337-4942-8F6F-965A915E64D2}">
  <ds:schemaRefs>
    <ds:schemaRef ds:uri="http://schemas.microsoft.com/sharepoint/v3/contenttype/forms"/>
  </ds:schemaRefs>
</ds:datastoreItem>
</file>

<file path=customXml/itemProps2.xml><?xml version="1.0" encoding="utf-8"?>
<ds:datastoreItem xmlns:ds="http://schemas.openxmlformats.org/officeDocument/2006/customXml" ds:itemID="{BEA2D64B-2919-41A1-9879-18CA331FF3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237152-8ee9-4c8b-834a-60d5d5cb0d59"/>
    <ds:schemaRef ds:uri="589e188c-a26e-41c2-8ac4-3af81720ba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05B7D2-BDE7-496D-98E2-0E2F18BAE1F8}">
  <ds:schemaRefs>
    <ds:schemaRef ds:uri="http://purl.org/dc/elements/1.1/"/>
    <ds:schemaRef ds:uri="http://schemas.microsoft.com/office/2006/metadata/properties"/>
    <ds:schemaRef ds:uri="589e188c-a26e-41c2-8ac4-3af81720bab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a237152-8ee9-4c8b-834a-60d5d5cb0d59"/>
    <ds:schemaRef ds:uri="http://www.w3.org/XML/1998/namespace"/>
    <ds:schemaRef ds:uri="http://purl.org/dc/dcmitype/"/>
  </ds:schemaRefs>
</ds:datastoreItem>
</file>

<file path=docMetadata/LabelInfo.xml><?xml version="1.0" encoding="utf-8"?>
<clbl:labelList xmlns:clbl="http://schemas.microsoft.com/office/2020/mipLabelMetadata">
  <clbl:label id="{ccdf8477-5183-4317-8e8b-f69ff0053fb7}" enabled="1" method="Standard" siteId="{1ba468b9-1414-4675-be4f-53c478ad47bb}" removed="0"/>
</clbl:labelList>
</file>

<file path=docProps/app.xml><?xml version="1.0" encoding="utf-8"?>
<Properties xmlns="http://schemas.openxmlformats.org/officeDocument/2006/extended-properties" xmlns:vt="http://schemas.openxmlformats.org/officeDocument/2006/docPropsVTypes">
  <TotalTime>1420</TotalTime>
  <Words>3242</Words>
  <Application>Microsoft Office PowerPoint</Application>
  <PresentationFormat>Widescreen</PresentationFormat>
  <Paragraphs>182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Segoe UI</vt:lpstr>
      <vt:lpstr>Office Theme</vt:lpstr>
      <vt:lpstr>Barnet Safeguarding Adults Board </vt:lpstr>
      <vt:lpstr>Achievements</vt:lpstr>
      <vt:lpstr>Challenges </vt:lpstr>
      <vt:lpstr>key achievements within organisations in terms of adult safeguarding practice?  </vt:lpstr>
      <vt:lpstr>In the past year what have been the barriers to effective safeguarding practice within your organisation? </vt:lpstr>
      <vt:lpstr>1)key issues that ought to be addressed by the SAB next year?</vt:lpstr>
      <vt:lpstr>2)key issues that ought to be addressed by the SAB next year?</vt:lpstr>
      <vt:lpstr>In the past year have any issues arisen in partnership working amongst SAB members that impact adult safeguarding practice locally</vt:lpstr>
      <vt:lpstr>How do you quality assure the application of the Mental Capacity Act within your organisation?  </vt:lpstr>
      <vt:lpstr>How does your organisation support staff with high risk/complex cases? </vt:lpstr>
      <vt:lpstr>Work to engage with people who have a lived experience of services, in particular adults with protected characteristics or under-represented communities? </vt:lpstr>
      <vt:lpstr>Learning from SARs </vt:lpstr>
      <vt:lpstr>How does your organisation disseminate and embed learning from SARs?</vt:lpstr>
      <vt:lpstr>Wider Learning Themes </vt:lpstr>
      <vt:lpstr>Challenges for your organisation in relation to multi exclusion homelessness or domestic abuse</vt:lpstr>
      <vt:lpstr>How can the SAB as a partnership support you in your challenges?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Barnet Safeguarding Adults Board</dc:title>
  <dc:creator>Mbewe, Joyce (LBB)</dc:creator>
  <cp:lastModifiedBy>Mbewe, Joyce (LBB)</cp:lastModifiedBy>
  <cp:revision>14</cp:revision>
  <dcterms:created xsi:type="dcterms:W3CDTF">2024-04-15T11:45:49Z</dcterms:created>
  <dcterms:modified xsi:type="dcterms:W3CDTF">2024-09-16T22:36:56Z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0x010100FCB32C725143FC45B619D1DF6C365A2F</vt:lpwstr>
  </property>
</Properties>
</file>