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6"/>
  </p:notesMasterIdLst>
  <p:sldIdLst>
    <p:sldId id="910" r:id="rId5"/>
  </p:sldIdLst>
  <p:sldSz cx="17340263" cy="9753600"/>
  <p:notesSz cx="6858000" cy="9144000"/>
  <p:defaultTextStyle>
    <a:defPPr>
      <a:defRPr lang="en-US"/>
    </a:defPPr>
    <a:lvl1pPr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1pPr>
    <a:lvl2pPr marL="4572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2pPr>
    <a:lvl3pPr marL="9144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3pPr>
    <a:lvl4pPr marL="13716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4pPr>
    <a:lvl5pPr marL="18288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5pPr>
    <a:lvl6pPr marL="22860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6pPr>
    <a:lvl7pPr marL="27432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7pPr>
    <a:lvl8pPr marL="32004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8pPr>
    <a:lvl9pPr marL="36576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B61"/>
    <a:srgbClr val="B5E5DC"/>
    <a:srgbClr val="FF9966"/>
    <a:srgbClr val="249083"/>
    <a:srgbClr val="32C8B6"/>
    <a:srgbClr val="2EB8A9"/>
    <a:srgbClr val="CCFF66"/>
    <a:srgbClr val="DA4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660"/>
  </p:normalViewPr>
  <p:slideViewPr>
    <p:cSldViewPr snapToGrid="0">
      <p:cViewPr varScale="1">
        <p:scale>
          <a:sx n="48" d="100"/>
          <a:sy n="48" d="100"/>
        </p:scale>
        <p:origin x="1050" y="54"/>
      </p:cViewPr>
      <p:guideLst>
        <p:guide orient="horz" pos="3072"/>
        <p:guide pos="54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4D7BF-8957-44DC-B25F-6226D6BB6547}" type="datetimeFigureOut">
              <a:rPr lang="en-GB" smtClean="0"/>
              <a:t>01/08/2024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74891-0A8C-4ECF-8FEF-EE6BF666988A}" type="slidenum">
              <a:rPr lang="en-GB" smtClean="0"/>
              <a:t>‹#›</a:t>
            </a:fld>
            <a:endParaRPr lang="en-GB"/>
          </a:p>
        </p:txBody>
      </p:sp>
    </p:spTree>
    <p:extLst>
      <p:ext uri="{BB962C8B-B14F-4D97-AF65-F5344CB8AC3E}">
        <p14:creationId xmlns:p14="http://schemas.microsoft.com/office/powerpoint/2010/main" val="72063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574891-0A8C-4ECF-8FEF-EE6BF666988A}" type="slidenum">
              <a:rPr lang="en-GB" smtClean="0"/>
              <a:t>1</a:t>
            </a:fld>
            <a:endParaRPr lang="en-GB"/>
          </a:p>
        </p:txBody>
      </p:sp>
    </p:spTree>
    <p:extLst>
      <p:ext uri="{BB962C8B-B14F-4D97-AF65-F5344CB8AC3E}">
        <p14:creationId xmlns:p14="http://schemas.microsoft.com/office/powerpoint/2010/main" val="389439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3031" y="484320"/>
            <a:ext cx="15650217" cy="3600399"/>
          </a:xfrm>
        </p:spPr>
        <p:txBody>
          <a:bodyPr/>
          <a:lstStyle>
            <a:lvl1pPr algn="r">
              <a:defRPr/>
            </a:lvl1pPr>
          </a:lstStyle>
          <a:p>
            <a:r>
              <a:rPr lang="en-GB"/>
              <a:t>Click to edit Master title style</a:t>
            </a:r>
            <a:endParaRPr lang="en-US"/>
          </a:p>
        </p:txBody>
      </p:sp>
      <p:sp>
        <p:nvSpPr>
          <p:cNvPr id="3" name="Subtitle 2"/>
          <p:cNvSpPr>
            <a:spLocks noGrp="1"/>
          </p:cNvSpPr>
          <p:nvPr>
            <p:ph type="subTitle" idx="1"/>
          </p:nvPr>
        </p:nvSpPr>
        <p:spPr>
          <a:xfrm>
            <a:off x="893031" y="4228729"/>
            <a:ext cx="15650217" cy="4032448"/>
          </a:xfrm>
        </p:spPr>
        <p:txBody>
          <a:bodyPr/>
          <a:lstStyle>
            <a:lvl1pPr marL="0" indent="0" algn="r">
              <a:buNone/>
              <a:defRPr/>
            </a:lvl1pPr>
            <a:lvl2pPr marL="457223" indent="0" algn="ctr">
              <a:buNone/>
              <a:defRPr/>
            </a:lvl2pPr>
            <a:lvl3pPr marL="914446" indent="0" algn="ctr">
              <a:buNone/>
              <a:defRPr/>
            </a:lvl3pPr>
            <a:lvl4pPr marL="1371668" indent="0" algn="ctr">
              <a:buNone/>
              <a:defRPr/>
            </a:lvl4pPr>
            <a:lvl5pPr marL="1828892"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6297921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9043" y="268295"/>
            <a:ext cx="15458190" cy="1206227"/>
          </a:xfrm>
        </p:spPr>
        <p:txBody>
          <a:bodyPr anchor="ctr"/>
          <a:lstStyle>
            <a:lvl1pPr algn="l">
              <a:defRPr sz="4200"/>
            </a:lvl1pPr>
          </a:lstStyle>
          <a:p>
            <a:r>
              <a:rPr lang="en-GB"/>
              <a:t>Click to edit Master title style</a:t>
            </a:r>
            <a:endParaRPr lang="en-US"/>
          </a:p>
        </p:txBody>
      </p:sp>
      <p:sp>
        <p:nvSpPr>
          <p:cNvPr id="3" name="Content Placeholder 2"/>
          <p:cNvSpPr>
            <a:spLocks noGrp="1"/>
          </p:cNvSpPr>
          <p:nvPr>
            <p:ph idx="1"/>
          </p:nvPr>
        </p:nvSpPr>
        <p:spPr>
          <a:xfrm>
            <a:off x="989043" y="1780456"/>
            <a:ext cx="15458190" cy="6480720"/>
          </a:xfrm>
        </p:spPr>
        <p:txBody>
          <a:bodyPr/>
          <a:lstStyle>
            <a:lvl1pPr marL="457223" indent="-457223" algn="l">
              <a:buClr>
                <a:srgbClr val="00988E"/>
              </a:buClr>
              <a:buFont typeface="Arial"/>
              <a:buChar char="•"/>
              <a:defRPr sz="3000"/>
            </a:lvl1pPr>
            <a:lvl2pPr marL="457223" indent="-457223" algn="l">
              <a:buClr>
                <a:srgbClr val="00988E"/>
              </a:buClr>
              <a:buFont typeface="Arial"/>
              <a:buChar char="•"/>
              <a:defRPr sz="3000"/>
            </a:lvl2pPr>
            <a:lvl3pPr marL="900045" indent="-457223" algn="l">
              <a:buClr>
                <a:srgbClr val="4D4E53"/>
              </a:buClr>
              <a:buFont typeface="Arial"/>
              <a:buChar char="•"/>
              <a:defRPr sz="2801"/>
            </a:lvl3pPr>
            <a:lvl4pPr marL="1332067" indent="-457223" algn="l">
              <a:buClr>
                <a:srgbClr val="9E9E9E"/>
              </a:buClr>
              <a:buFont typeface="Arial"/>
              <a:buChar char="•"/>
              <a:defRPr sz="2400"/>
            </a:lvl4pPr>
            <a:lvl5pPr marL="1800090" indent="-457223" algn="l">
              <a:buClr>
                <a:srgbClr val="9E9E9E"/>
              </a:buClr>
              <a:buFont typeface="Arial"/>
              <a:buChar char="•"/>
              <a:defRPr sz="2000"/>
            </a:lvl5pPr>
          </a:lstStyle>
          <a:p>
            <a:pPr lvl="0"/>
            <a:r>
              <a:rPr lang="en-GB"/>
              <a:t>Click to edit Master text styles</a:t>
            </a:r>
          </a:p>
          <a:p>
            <a:pPr lvl="2"/>
            <a:r>
              <a:rPr lang="en-GB"/>
              <a:t>Second level</a:t>
            </a:r>
          </a:p>
          <a:p>
            <a:pPr lvl="3"/>
            <a:r>
              <a:rPr lang="en-GB"/>
              <a:t>Third level</a:t>
            </a:r>
          </a:p>
          <a:p>
            <a:pPr lvl="4"/>
            <a:r>
              <a:rPr lang="en-GB"/>
              <a:t>Fourth level</a:t>
            </a:r>
          </a:p>
          <a:p>
            <a:pPr lvl="4"/>
            <a:r>
              <a:rPr lang="en-GB"/>
              <a:t>Fifth level</a:t>
            </a:r>
            <a:endParaRPr lang="en-US"/>
          </a:p>
        </p:txBody>
      </p:sp>
    </p:spTree>
    <p:extLst>
      <p:ext uri="{BB962C8B-B14F-4D97-AF65-F5344CB8AC3E}">
        <p14:creationId xmlns:p14="http://schemas.microsoft.com/office/powerpoint/2010/main" val="40658641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9045" y="268288"/>
            <a:ext cx="15554203" cy="1224000"/>
          </a:xfrm>
        </p:spPr>
        <p:txBody>
          <a:bodyPr anchor="ctr"/>
          <a:lstStyle>
            <a:lvl1pPr algn="ctr">
              <a:defRPr sz="4200"/>
            </a:lvl1pPr>
          </a:lstStyle>
          <a:p>
            <a:r>
              <a:rPr lang="en-GB"/>
              <a:t>Click to edit Master title style</a:t>
            </a:r>
            <a:endParaRPr lang="en-US"/>
          </a:p>
        </p:txBody>
      </p:sp>
      <p:sp>
        <p:nvSpPr>
          <p:cNvPr id="3" name="Content Placeholder 2"/>
          <p:cNvSpPr>
            <a:spLocks noGrp="1"/>
          </p:cNvSpPr>
          <p:nvPr>
            <p:ph sz="half" idx="1"/>
          </p:nvPr>
        </p:nvSpPr>
        <p:spPr>
          <a:xfrm>
            <a:off x="989045" y="1780456"/>
            <a:ext cx="7425493" cy="6408712"/>
          </a:xfrm>
        </p:spPr>
        <p:txBody>
          <a:bodyPr/>
          <a:lstStyle>
            <a:lvl1pPr marL="457223" indent="-457223" algn="l">
              <a:buClr>
                <a:srgbClr val="00988E"/>
              </a:buClr>
              <a:buFont typeface="Arial"/>
              <a:buChar char="•"/>
              <a:defRPr sz="2801"/>
            </a:lvl1pPr>
            <a:lvl2pPr marL="342917" indent="-342917" algn="l">
              <a:buClr>
                <a:srgbClr val="4D4E53"/>
              </a:buClr>
              <a:buFont typeface="Arial"/>
              <a:buChar char="•"/>
              <a:defRPr sz="2400"/>
            </a:lvl2pPr>
            <a:lvl3pPr marL="342917" indent="-342917" algn="l">
              <a:buClr>
                <a:srgbClr val="9E9E9E"/>
              </a:buClr>
              <a:buFont typeface="Arial"/>
              <a:buChar char="•"/>
              <a:defRPr sz="2000">
                <a:solidFill>
                  <a:srgbClr val="4D4E53"/>
                </a:solidFill>
              </a:defRPr>
            </a:lvl3pPr>
            <a:lvl4pPr marL="285764" indent="-285764" algn="l">
              <a:buClr>
                <a:srgbClr val="9E9E9E"/>
              </a:buClr>
              <a:buFont typeface="Arial"/>
              <a:buChar char="•"/>
              <a:defRPr sz="1800">
                <a:solidFill>
                  <a:srgbClr val="4D4E53"/>
                </a:solidFill>
              </a:defRPr>
            </a:lvl4pPr>
            <a:lvl5pPr marL="285764" indent="-285764" algn="l">
              <a:buClr>
                <a:srgbClr val="9E9E9E"/>
              </a:buClr>
              <a:buFont typeface="Arial"/>
              <a:buChar char="•"/>
              <a:defRPr sz="1800">
                <a:solidFill>
                  <a:srgbClr val="4D4E53"/>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9117753" y="1780456"/>
            <a:ext cx="7425493" cy="6408712"/>
          </a:xfrm>
        </p:spPr>
        <p:txBody>
          <a:bodyPr/>
          <a:lstStyle>
            <a:lvl1pPr marL="457223" indent="-457223" algn="l">
              <a:buClr>
                <a:srgbClr val="00988E"/>
              </a:buClr>
              <a:buFont typeface="Arial"/>
              <a:buChar char="•"/>
              <a:defRPr sz="2801"/>
            </a:lvl1pPr>
            <a:lvl2pPr marL="342917" indent="-342917" algn="l">
              <a:buClr>
                <a:srgbClr val="4D4E53"/>
              </a:buClr>
              <a:buFont typeface="Arial"/>
              <a:buChar char="•"/>
              <a:defRPr sz="2400"/>
            </a:lvl2pPr>
            <a:lvl3pPr marL="342917" indent="-342917" algn="l">
              <a:buClr>
                <a:srgbClr val="9E9E9E"/>
              </a:buClr>
              <a:buFont typeface="Arial"/>
              <a:buChar char="•"/>
              <a:defRPr sz="2000"/>
            </a:lvl3pPr>
            <a:lvl4pPr marL="285764" indent="-285764" algn="l">
              <a:buClr>
                <a:srgbClr val="9E9E9E"/>
              </a:buClr>
              <a:buFont typeface="Arial"/>
              <a:buChar char="•"/>
              <a:defRPr sz="1800"/>
            </a:lvl4pPr>
            <a:lvl5pPr marL="285764" indent="-285764" algn="l">
              <a:buClr>
                <a:srgbClr val="9E9E9E"/>
              </a:buClr>
              <a:buFont typeface="Arial"/>
              <a:buChar cha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6329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89045" y="268288"/>
            <a:ext cx="15554203" cy="1224000"/>
          </a:xfrm>
        </p:spPr>
        <p:txBody>
          <a:bodyPr anchor="ctr"/>
          <a:lstStyle>
            <a:lvl1pPr algn="ctr">
              <a:defRPr sz="4200"/>
            </a:lvl1pPr>
          </a:lstStyle>
          <a:p>
            <a:r>
              <a:rPr lang="en-GB"/>
              <a:t>Click to edit Master title style</a:t>
            </a:r>
            <a:endParaRPr lang="en-US"/>
          </a:p>
        </p:txBody>
      </p:sp>
    </p:spTree>
    <p:extLst>
      <p:ext uri="{BB962C8B-B14F-4D97-AF65-F5344CB8AC3E}">
        <p14:creationId xmlns:p14="http://schemas.microsoft.com/office/powerpoint/2010/main" val="3012482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60" y="388945"/>
            <a:ext cx="5704592" cy="1652587"/>
          </a:xfrm>
        </p:spPr>
        <p:txBody>
          <a:bodyPr anchor="ctr"/>
          <a:lstStyle>
            <a:lvl1pPr algn="ctr">
              <a:defRPr sz="3600" b="1"/>
            </a:lvl1pPr>
          </a:lstStyle>
          <a:p>
            <a:r>
              <a:rPr lang="en-GB"/>
              <a:t>Click to edit Master title style</a:t>
            </a:r>
            <a:endParaRPr lang="en-US"/>
          </a:p>
        </p:txBody>
      </p:sp>
      <p:sp>
        <p:nvSpPr>
          <p:cNvPr id="3" name="Content Placeholder 2"/>
          <p:cNvSpPr>
            <a:spLocks noGrp="1"/>
          </p:cNvSpPr>
          <p:nvPr>
            <p:ph idx="1"/>
          </p:nvPr>
        </p:nvSpPr>
        <p:spPr>
          <a:xfrm>
            <a:off x="6779891" y="388938"/>
            <a:ext cx="9692512" cy="7872238"/>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67860" y="2041532"/>
            <a:ext cx="5704592" cy="6219651"/>
          </a:xfrm>
        </p:spPr>
        <p:txBody>
          <a:bodyPr/>
          <a:lstStyle>
            <a:lvl1pPr marL="0" indent="0" algn="ctr">
              <a:buNone/>
              <a:defRPr sz="1400"/>
            </a:lvl1pPr>
            <a:lvl2pPr marL="457223" indent="0">
              <a:buNone/>
              <a:defRPr sz="1200"/>
            </a:lvl2pPr>
            <a:lvl3pPr marL="914446" indent="0">
              <a:buNone/>
              <a:defRPr sz="1000"/>
            </a:lvl3pPr>
            <a:lvl4pPr marL="1371668" indent="0">
              <a:buNone/>
              <a:defRPr sz="900"/>
            </a:lvl4pPr>
            <a:lvl5pPr marL="1828892"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GB"/>
              <a:t>Click to edit Master text styles</a:t>
            </a:r>
          </a:p>
        </p:txBody>
      </p:sp>
    </p:spTree>
    <p:extLst>
      <p:ext uri="{BB962C8B-B14F-4D97-AF65-F5344CB8AC3E}">
        <p14:creationId xmlns:p14="http://schemas.microsoft.com/office/powerpoint/2010/main" val="22325462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443" y="6238131"/>
            <a:ext cx="15691791" cy="806450"/>
          </a:xfrm>
        </p:spPr>
        <p:txBody>
          <a:bodyPr/>
          <a:lstStyle>
            <a:lvl1pPr algn="ctr">
              <a:defRPr sz="4200" b="1"/>
            </a:lvl1pPr>
          </a:lstStyle>
          <a:p>
            <a:r>
              <a:rPr lang="en-GB"/>
              <a:t>Click to edit Master title style</a:t>
            </a:r>
            <a:endParaRPr lang="en-US"/>
          </a:p>
        </p:txBody>
      </p:sp>
      <p:sp>
        <p:nvSpPr>
          <p:cNvPr id="3" name="Picture Placeholder 2"/>
          <p:cNvSpPr>
            <a:spLocks noGrp="1"/>
          </p:cNvSpPr>
          <p:nvPr>
            <p:ph type="pic" idx="1"/>
          </p:nvPr>
        </p:nvSpPr>
        <p:spPr>
          <a:xfrm>
            <a:off x="755443" y="340304"/>
            <a:ext cx="15691791" cy="5760639"/>
          </a:xfrm>
        </p:spPr>
        <p:txBody>
          <a:bodyPr/>
          <a:lstStyle>
            <a:lvl1pPr marL="0" indent="0" algn="ctr">
              <a:buNone/>
              <a:defRPr sz="3200"/>
            </a:lvl1pPr>
            <a:lvl2pPr marL="457223" indent="0">
              <a:buNone/>
              <a:defRPr sz="2801"/>
            </a:lvl2pPr>
            <a:lvl3pPr marL="914446" indent="0">
              <a:buNone/>
              <a:defRPr sz="2400"/>
            </a:lvl3pPr>
            <a:lvl4pPr marL="1371668" indent="0">
              <a:buNone/>
              <a:defRPr sz="2000"/>
            </a:lvl4pPr>
            <a:lvl5pPr marL="1828892"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endParaRPr lang="en-US" noProof="0">
              <a:sym typeface="Arial-BoldMT" charset="0"/>
            </a:endParaRPr>
          </a:p>
        </p:txBody>
      </p:sp>
      <p:sp>
        <p:nvSpPr>
          <p:cNvPr id="4" name="Text Placeholder 3"/>
          <p:cNvSpPr>
            <a:spLocks noGrp="1"/>
          </p:cNvSpPr>
          <p:nvPr>
            <p:ph type="body" sz="half" idx="2"/>
          </p:nvPr>
        </p:nvSpPr>
        <p:spPr>
          <a:xfrm>
            <a:off x="755443" y="7044584"/>
            <a:ext cx="15691791" cy="1144587"/>
          </a:xfrm>
        </p:spPr>
        <p:txBody>
          <a:bodyPr/>
          <a:lstStyle>
            <a:lvl1pPr marL="0" indent="0" algn="ctr">
              <a:buNone/>
              <a:defRPr sz="2801"/>
            </a:lvl1pPr>
            <a:lvl2pPr marL="457223" indent="0">
              <a:buNone/>
              <a:defRPr sz="1200"/>
            </a:lvl2pPr>
            <a:lvl3pPr marL="914446" indent="0">
              <a:buNone/>
              <a:defRPr sz="1000"/>
            </a:lvl3pPr>
            <a:lvl4pPr marL="1371668" indent="0">
              <a:buNone/>
              <a:defRPr sz="900"/>
            </a:lvl4pPr>
            <a:lvl5pPr marL="1828892"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GB"/>
              <a:t>Click to edit Master text styles</a:t>
            </a:r>
          </a:p>
        </p:txBody>
      </p:sp>
    </p:spTree>
    <p:extLst>
      <p:ext uri="{BB962C8B-B14F-4D97-AF65-F5344CB8AC3E}">
        <p14:creationId xmlns:p14="http://schemas.microsoft.com/office/powerpoint/2010/main" val="33488763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8430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30608DB-074E-455D-77F7-14B8578C750B}"/>
              </a:ext>
            </a:extLst>
          </p:cNvPr>
          <p:cNvSpPr>
            <a:spLocks noGrp="1" noChangeArrowheads="1"/>
          </p:cNvSpPr>
          <p:nvPr>
            <p:ph type="title"/>
          </p:nvPr>
        </p:nvSpPr>
        <p:spPr bwMode="auto">
          <a:xfrm>
            <a:off x="988514" y="268295"/>
            <a:ext cx="15553742"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57799" bIns="0" numCol="1" anchor="b" anchorCtr="0" compatLnSpc="1">
            <a:prstTxWarp prst="textNoShape">
              <a:avLst/>
            </a:prstTxWarp>
          </a:bodyPr>
          <a:lstStyle/>
          <a:p>
            <a:pPr lvl="0"/>
            <a:r>
              <a:rPr lang="en-US">
                <a:sym typeface="Georgia-Bold" charset="0"/>
              </a:rPr>
              <a:t>Click to edit Master title style</a:t>
            </a:r>
          </a:p>
        </p:txBody>
      </p:sp>
      <p:sp>
        <p:nvSpPr>
          <p:cNvPr id="3074" name="Rectangle 2">
            <a:extLst>
              <a:ext uri="{FF2B5EF4-FFF2-40B4-BE49-F238E27FC236}">
                <a16:creationId xmlns:a16="http://schemas.microsoft.com/office/drawing/2014/main" id="{27B8CABA-C498-65B8-B371-542FC84415BF}"/>
              </a:ext>
            </a:extLst>
          </p:cNvPr>
          <p:cNvSpPr>
            <a:spLocks noGrp="1" noChangeArrowheads="1"/>
          </p:cNvSpPr>
          <p:nvPr>
            <p:ph type="body" idx="1"/>
          </p:nvPr>
        </p:nvSpPr>
        <p:spPr bwMode="auto">
          <a:xfrm>
            <a:off x="988514" y="4210050"/>
            <a:ext cx="15553742" cy="3979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108599" bIns="50800" numCol="1" anchor="t" anchorCtr="0" compatLnSpc="1">
            <a:prstTxWarp prst="textNoShape">
              <a:avLst/>
            </a:prstTxWarp>
          </a:bodyPr>
          <a:lstStyle/>
          <a:p>
            <a:pPr lvl="0"/>
            <a:r>
              <a:rPr lang="en-US">
                <a:sym typeface="Arial-BoldMT" charset="0"/>
              </a:rPr>
              <a:t>Click to edit Master text styles</a:t>
            </a:r>
          </a:p>
          <a:p>
            <a:pPr lvl="1"/>
            <a:r>
              <a:rPr lang="en-US">
                <a:sym typeface="Arial-BoldMT" charset="0"/>
              </a:rPr>
              <a:t>Second level</a:t>
            </a:r>
          </a:p>
          <a:p>
            <a:pPr lvl="2"/>
            <a:r>
              <a:rPr lang="en-US">
                <a:sym typeface="Arial-BoldMT" charset="0"/>
              </a:rPr>
              <a:t>Third level</a:t>
            </a:r>
          </a:p>
          <a:p>
            <a:pPr lvl="3"/>
            <a:r>
              <a:rPr lang="en-US">
                <a:sym typeface="Arial-BoldMT" charset="0"/>
              </a:rPr>
              <a:t>Fourth level</a:t>
            </a:r>
          </a:p>
          <a:p>
            <a:pPr lvl="4"/>
            <a:r>
              <a:rPr lang="en-US">
                <a:sym typeface="Arial-BoldMT" charset="0"/>
              </a:rPr>
              <a:t>Fifth level</a:t>
            </a:r>
          </a:p>
        </p:txBody>
      </p:sp>
      <p:pic>
        <p:nvPicPr>
          <p:cNvPr id="2" name="Picture 1">
            <a:extLst>
              <a:ext uri="{FF2B5EF4-FFF2-40B4-BE49-F238E27FC236}">
                <a16:creationId xmlns:a16="http://schemas.microsoft.com/office/drawing/2014/main" id="{BC7BD8D9-1D40-1725-C2C0-47456A33197D}"/>
              </a:ext>
            </a:extLst>
          </p:cNvPr>
          <p:cNvPicPr>
            <a:picLocks noChangeAspect="1"/>
          </p:cNvPicPr>
          <p:nvPr userDrawn="1"/>
        </p:nvPicPr>
        <p:blipFill>
          <a:blip r:embed="rId9"/>
          <a:stretch>
            <a:fillRect/>
          </a:stretch>
        </p:blipFill>
        <p:spPr>
          <a:xfrm>
            <a:off x="3880297" y="8404698"/>
            <a:ext cx="13494668" cy="1348902"/>
          </a:xfrm>
          <a:prstGeom prst="rect">
            <a:avLst/>
          </a:prstGeom>
        </p:spPr>
      </p:pic>
      <p:pic>
        <p:nvPicPr>
          <p:cNvPr id="3075" name="Picture 3074">
            <a:extLst>
              <a:ext uri="{FF2B5EF4-FFF2-40B4-BE49-F238E27FC236}">
                <a16:creationId xmlns:a16="http://schemas.microsoft.com/office/drawing/2014/main" id="{1932853F-42E8-771F-B36E-521417C00C85}"/>
              </a:ext>
            </a:extLst>
          </p:cNvPr>
          <p:cNvPicPr>
            <a:picLocks noChangeAspect="1"/>
          </p:cNvPicPr>
          <p:nvPr userDrawn="1"/>
        </p:nvPicPr>
        <p:blipFill>
          <a:blip r:embed="rId9"/>
          <a:stretch>
            <a:fillRect/>
          </a:stretch>
        </p:blipFill>
        <p:spPr>
          <a:xfrm>
            <a:off x="-34702" y="8405192"/>
            <a:ext cx="13494668" cy="1348902"/>
          </a:xfrm>
          <a:prstGeom prst="rect">
            <a:avLst/>
          </a:prstGeom>
        </p:spPr>
      </p:pic>
      <p:sp>
        <p:nvSpPr>
          <p:cNvPr id="3072" name="Rectangle 3071">
            <a:extLst>
              <a:ext uri="{FF2B5EF4-FFF2-40B4-BE49-F238E27FC236}">
                <a16:creationId xmlns:a16="http://schemas.microsoft.com/office/drawing/2014/main" id="{6C76E8A1-6803-8402-A063-7A63D012C189}"/>
              </a:ext>
            </a:extLst>
          </p:cNvPr>
          <p:cNvSpPr/>
          <p:nvPr userDrawn="1"/>
        </p:nvSpPr>
        <p:spPr bwMode="auto">
          <a:xfrm>
            <a:off x="9102179" y="8977310"/>
            <a:ext cx="3844925" cy="776290"/>
          </a:xfrm>
          <a:prstGeom prst="rect">
            <a:avLst/>
          </a:prstGeom>
          <a:solidFill>
            <a:srgbClr val="2EB8A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endParaRPr>
          </a:p>
        </p:txBody>
      </p:sp>
      <p:sp>
        <p:nvSpPr>
          <p:cNvPr id="63" name="Rectangle: Rounded Corners 62">
            <a:extLst>
              <a:ext uri="{FF2B5EF4-FFF2-40B4-BE49-F238E27FC236}">
                <a16:creationId xmlns:a16="http://schemas.microsoft.com/office/drawing/2014/main" id="{E681ADC3-5A92-2DAC-738C-64C7A31C56BB}"/>
              </a:ext>
            </a:extLst>
          </p:cNvPr>
          <p:cNvSpPr/>
          <p:nvPr userDrawn="1"/>
        </p:nvSpPr>
        <p:spPr bwMode="auto">
          <a:xfrm>
            <a:off x="4493667" y="8495677"/>
            <a:ext cx="3844924" cy="413571"/>
          </a:xfrm>
          <a:prstGeom prst="roundRect">
            <a:avLst>
              <a:gd name="adj" fmla="val 50000"/>
            </a:avLst>
          </a:prstGeom>
          <a:solidFill>
            <a:srgbClr val="B5E5D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transition/>
  <p:txStyles>
    <p:titleStyle>
      <a:lvl1pPr marL="57153" indent="-57153" algn="r" rtl="0" eaLnBrk="0" fontAlgn="base" hangingPunct="0">
        <a:spcBef>
          <a:spcPct val="0"/>
        </a:spcBef>
        <a:spcAft>
          <a:spcPct val="0"/>
        </a:spcAft>
        <a:defRPr sz="6401" b="1">
          <a:solidFill>
            <a:srgbClr val="00988E"/>
          </a:solidFill>
          <a:latin typeface="+mj-lt"/>
          <a:ea typeface="+mj-ea"/>
          <a:cs typeface="Georgia"/>
          <a:sym typeface="Georgia-Bold" panose="02040502050405020303" pitchFamily="18" charset="0"/>
        </a:defRPr>
      </a:lvl1pPr>
      <a:lvl2pPr marL="57153" indent="-57153" algn="r" rtl="0" eaLnBrk="0" fontAlgn="base" hangingPunct="0">
        <a:spcBef>
          <a:spcPct val="0"/>
        </a:spcBef>
        <a:spcAft>
          <a:spcPct val="0"/>
        </a:spcAft>
        <a:defRPr sz="6401"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2pPr>
      <a:lvl3pPr marL="57153" indent="-57153" algn="r" rtl="0" eaLnBrk="0" fontAlgn="base" hangingPunct="0">
        <a:spcBef>
          <a:spcPct val="0"/>
        </a:spcBef>
        <a:spcAft>
          <a:spcPct val="0"/>
        </a:spcAft>
        <a:defRPr sz="6401"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3pPr>
      <a:lvl4pPr marL="57153" indent="-57153" algn="r" rtl="0" eaLnBrk="0" fontAlgn="base" hangingPunct="0">
        <a:spcBef>
          <a:spcPct val="0"/>
        </a:spcBef>
        <a:spcAft>
          <a:spcPct val="0"/>
        </a:spcAft>
        <a:defRPr sz="6401"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4pPr>
      <a:lvl5pPr marL="57153" indent="-57153" algn="r" rtl="0" eaLnBrk="0" fontAlgn="base" hangingPunct="0">
        <a:spcBef>
          <a:spcPct val="0"/>
        </a:spcBef>
        <a:spcAft>
          <a:spcPct val="0"/>
        </a:spcAft>
        <a:defRPr sz="6401"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5pPr>
      <a:lvl6pPr marL="514376" algn="ctr" rtl="0" fontAlgn="base">
        <a:spcBef>
          <a:spcPct val="0"/>
        </a:spcBef>
        <a:spcAft>
          <a:spcPct val="0"/>
        </a:spcAft>
        <a:defRPr sz="7001">
          <a:solidFill>
            <a:srgbClr val="00988D"/>
          </a:solidFill>
          <a:latin typeface="Georgia-Bold" charset="0"/>
          <a:ea typeface="ヒラギノ明朝 ProN W6" charset="0"/>
          <a:cs typeface="ヒラギノ明朝 ProN W6" charset="0"/>
          <a:sym typeface="Georgia-Bold" charset="0"/>
        </a:defRPr>
      </a:lvl6pPr>
      <a:lvl7pPr marL="971599" algn="ctr" rtl="0" fontAlgn="base">
        <a:spcBef>
          <a:spcPct val="0"/>
        </a:spcBef>
        <a:spcAft>
          <a:spcPct val="0"/>
        </a:spcAft>
        <a:defRPr sz="7001">
          <a:solidFill>
            <a:srgbClr val="00988D"/>
          </a:solidFill>
          <a:latin typeface="Georgia-Bold" charset="0"/>
          <a:ea typeface="ヒラギノ明朝 ProN W6" charset="0"/>
          <a:cs typeface="ヒラギノ明朝 ProN W6" charset="0"/>
          <a:sym typeface="Georgia-Bold" charset="0"/>
        </a:defRPr>
      </a:lvl7pPr>
      <a:lvl8pPr marL="1428821" algn="ctr" rtl="0" fontAlgn="base">
        <a:spcBef>
          <a:spcPct val="0"/>
        </a:spcBef>
        <a:spcAft>
          <a:spcPct val="0"/>
        </a:spcAft>
        <a:defRPr sz="7001">
          <a:solidFill>
            <a:srgbClr val="00988D"/>
          </a:solidFill>
          <a:latin typeface="Georgia-Bold" charset="0"/>
          <a:ea typeface="ヒラギノ明朝 ProN W6" charset="0"/>
          <a:cs typeface="ヒラギノ明朝 ProN W6" charset="0"/>
          <a:sym typeface="Georgia-Bold" charset="0"/>
        </a:defRPr>
      </a:lvl8pPr>
      <a:lvl9pPr marL="1886045" algn="ctr" rtl="0" fontAlgn="base">
        <a:spcBef>
          <a:spcPct val="0"/>
        </a:spcBef>
        <a:spcAft>
          <a:spcPct val="0"/>
        </a:spcAft>
        <a:defRPr sz="7001">
          <a:solidFill>
            <a:srgbClr val="00988D"/>
          </a:solidFill>
          <a:latin typeface="Georgia-Bold" charset="0"/>
          <a:ea typeface="ヒラギノ明朝 ProN W6" charset="0"/>
          <a:cs typeface="ヒラギノ明朝 ProN W6" charset="0"/>
          <a:sym typeface="Georgia-Bold" charset="0"/>
        </a:defRPr>
      </a:lvl9pPr>
    </p:titleStyle>
    <p:bodyStyle>
      <a:lvl1pPr marL="342917" indent="-342917" algn="r" rtl="0" eaLnBrk="0" fontAlgn="base" hangingPunct="0">
        <a:lnSpc>
          <a:spcPct val="120000"/>
        </a:lnSpc>
        <a:spcBef>
          <a:spcPts val="700"/>
        </a:spcBef>
        <a:spcAft>
          <a:spcPct val="0"/>
        </a:spcAft>
        <a:defRPr sz="3200" b="1">
          <a:solidFill>
            <a:srgbClr val="4D4E53"/>
          </a:solidFill>
          <a:latin typeface="+mj-lt"/>
          <a:ea typeface="+mn-ea"/>
          <a:cs typeface="Arial"/>
          <a:sym typeface="Arial-BoldMT" pitchFamily="123" charset="0"/>
        </a:defRPr>
      </a:lvl1pPr>
      <a:lvl2pPr marL="285764" indent="-285764" algn="r" rtl="0" eaLnBrk="0" fontAlgn="base" hangingPunct="0">
        <a:lnSpc>
          <a:spcPct val="120000"/>
        </a:lnSpc>
        <a:spcBef>
          <a:spcPts val="700"/>
        </a:spcBef>
        <a:spcAft>
          <a:spcPct val="0"/>
        </a:spcAft>
        <a:defRPr sz="3200" b="1">
          <a:solidFill>
            <a:srgbClr val="4D4E53"/>
          </a:solidFill>
          <a:latin typeface="+mj-lt"/>
          <a:ea typeface="+mn-ea"/>
          <a:cs typeface="Arial"/>
          <a:sym typeface="Arial-BoldMT" pitchFamily="123" charset="0"/>
        </a:defRPr>
      </a:lvl2pPr>
      <a:lvl3pPr marL="228611" indent="-228611" algn="r" rtl="0" eaLnBrk="0" fontAlgn="base" hangingPunct="0">
        <a:lnSpc>
          <a:spcPct val="120000"/>
        </a:lnSpc>
        <a:spcBef>
          <a:spcPts val="700"/>
        </a:spcBef>
        <a:spcAft>
          <a:spcPct val="0"/>
        </a:spcAft>
        <a:defRPr sz="3200" b="1">
          <a:solidFill>
            <a:srgbClr val="4D4E53"/>
          </a:solidFill>
          <a:latin typeface="+mj-lt"/>
          <a:ea typeface="+mn-ea"/>
          <a:cs typeface="Arial"/>
          <a:sym typeface="Arial-BoldMT" pitchFamily="123" charset="0"/>
        </a:defRPr>
      </a:lvl3pPr>
      <a:lvl4pPr marL="228611" indent="-228611" algn="r" rtl="0" eaLnBrk="0" fontAlgn="base" hangingPunct="0">
        <a:lnSpc>
          <a:spcPct val="120000"/>
        </a:lnSpc>
        <a:spcBef>
          <a:spcPts val="700"/>
        </a:spcBef>
        <a:spcAft>
          <a:spcPct val="0"/>
        </a:spcAft>
        <a:defRPr sz="3200" b="1">
          <a:solidFill>
            <a:srgbClr val="4D4E53"/>
          </a:solidFill>
          <a:latin typeface="+mj-lt"/>
          <a:ea typeface="+mn-ea"/>
          <a:cs typeface="Arial"/>
          <a:sym typeface="Arial-BoldMT" pitchFamily="123" charset="0"/>
        </a:defRPr>
      </a:lvl4pPr>
      <a:lvl5pPr marL="228611" indent="-228611" algn="r" rtl="0" eaLnBrk="0" fontAlgn="base" hangingPunct="0">
        <a:lnSpc>
          <a:spcPct val="120000"/>
        </a:lnSpc>
        <a:spcBef>
          <a:spcPts val="700"/>
        </a:spcBef>
        <a:spcAft>
          <a:spcPct val="0"/>
        </a:spcAft>
        <a:defRPr sz="3200" b="1">
          <a:solidFill>
            <a:srgbClr val="4D4E53"/>
          </a:solidFill>
          <a:latin typeface="+mj-lt"/>
          <a:ea typeface="+mn-ea"/>
          <a:cs typeface="Arial"/>
          <a:sym typeface="Arial-BoldMT" pitchFamily="123" charset="0"/>
        </a:defRPr>
      </a:lvl5pPr>
      <a:lvl6pPr marL="685835" indent="-228611" algn="ctr" rtl="0" fontAlgn="base">
        <a:lnSpc>
          <a:spcPct val="120000"/>
        </a:lnSpc>
        <a:spcBef>
          <a:spcPts val="700"/>
        </a:spcBef>
        <a:spcAft>
          <a:spcPct val="0"/>
        </a:spcAft>
        <a:defRPr sz="3200">
          <a:solidFill>
            <a:srgbClr val="4D4E53"/>
          </a:solidFill>
          <a:latin typeface="+mn-lt"/>
          <a:ea typeface="+mn-ea"/>
          <a:cs typeface="+mn-cs"/>
          <a:sym typeface="Arial-BoldMT" charset="0"/>
        </a:defRPr>
      </a:lvl6pPr>
      <a:lvl7pPr marL="1143057" indent="-228611" algn="ctr" rtl="0" fontAlgn="base">
        <a:lnSpc>
          <a:spcPct val="120000"/>
        </a:lnSpc>
        <a:spcBef>
          <a:spcPts val="700"/>
        </a:spcBef>
        <a:spcAft>
          <a:spcPct val="0"/>
        </a:spcAft>
        <a:defRPr sz="3200">
          <a:solidFill>
            <a:srgbClr val="4D4E53"/>
          </a:solidFill>
          <a:latin typeface="+mn-lt"/>
          <a:ea typeface="+mn-ea"/>
          <a:cs typeface="+mn-cs"/>
          <a:sym typeface="Arial-BoldMT" charset="0"/>
        </a:defRPr>
      </a:lvl7pPr>
      <a:lvl8pPr marL="1600280" indent="-228611" algn="ctr" rtl="0" fontAlgn="base">
        <a:lnSpc>
          <a:spcPct val="120000"/>
        </a:lnSpc>
        <a:spcBef>
          <a:spcPts val="700"/>
        </a:spcBef>
        <a:spcAft>
          <a:spcPct val="0"/>
        </a:spcAft>
        <a:defRPr sz="3200">
          <a:solidFill>
            <a:srgbClr val="4D4E53"/>
          </a:solidFill>
          <a:latin typeface="+mn-lt"/>
          <a:ea typeface="+mn-ea"/>
          <a:cs typeface="+mn-cs"/>
          <a:sym typeface="Arial-BoldMT" charset="0"/>
        </a:defRPr>
      </a:lvl8pPr>
      <a:lvl9pPr marL="2057503" indent="-228611" algn="ctr" rtl="0" fontAlgn="base">
        <a:lnSpc>
          <a:spcPct val="120000"/>
        </a:lnSpc>
        <a:spcBef>
          <a:spcPts val="700"/>
        </a:spcBef>
        <a:spcAft>
          <a:spcPct val="0"/>
        </a:spcAft>
        <a:defRPr sz="3200">
          <a:solidFill>
            <a:srgbClr val="4D4E53"/>
          </a:solidFill>
          <a:latin typeface="+mn-lt"/>
          <a:ea typeface="+mn-ea"/>
          <a:cs typeface="+mn-cs"/>
          <a:sym typeface="Arial-BoldMT" charset="0"/>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8"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bar-my.sharepoint.com/:v:/g/personal/liv_cleverley_cbplus_org_uk/EdAFYPppIqRIqVXCEfE_MRkBbZvcUrlYREXlQBrUWp4_VQ?referrer=Outlook.Web&amp;referrerScenario=email-linkwithembed&amp;xsdata=MDV8MDJ8Sm95Y2UuTWJld2VAQmFybmV0Lmdvdi51a3xjYzgwMjNkYTNmMjI0NTliOTg0ODA4ZGNhYWY3NDQ4YXwxYmE0NjhiOTE0MTQ0Njc1YmU0ZjUzYzQ3OGFkNDdiYnwwfDB8NjM4NTczMjI2MjQ0NDYwMDMwfFVua25vd258VFdGcGJHWnNiM2Q4ZXlKV0lqb2lNQzR3TGpBd01EQWlMQ0pRSWpvaVYybHVNeklpTENKQlRpSTZJazFoYVd3aUxDSlhWQ0k2TW4wPXwwfHx8&amp;sdata=QU1SWm9vV1dwRW9DdXp5aW9mOWZyd1ZkNU55bnJhSEhZUnhDVlJMMkxkdz0%3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joyce.mbewe@barnet.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15D5-D9C6-F5EF-20EB-BC2BC33101AE}"/>
              </a:ext>
            </a:extLst>
          </p:cNvPr>
          <p:cNvSpPr>
            <a:spLocks noGrp="1"/>
          </p:cNvSpPr>
          <p:nvPr>
            <p:ph type="title"/>
          </p:nvPr>
        </p:nvSpPr>
        <p:spPr>
          <a:xfrm>
            <a:off x="237367" y="117149"/>
            <a:ext cx="16384557" cy="842688"/>
          </a:xfrm>
        </p:spPr>
        <p:txBody>
          <a:bodyPr/>
          <a:lstStyle/>
          <a:p>
            <a:pPr marL="57150" indent="-57150"/>
            <a:r>
              <a:rPr lang="en-GB" sz="3400" dirty="0"/>
              <a:t>Prevention Fund – Reframing Safeguarding (£20k)</a:t>
            </a:r>
            <a:endParaRPr lang="en-US" dirty="0"/>
          </a:p>
        </p:txBody>
      </p:sp>
      <p:sp>
        <p:nvSpPr>
          <p:cNvPr id="7" name="Rectangle 6">
            <a:extLst>
              <a:ext uri="{FF2B5EF4-FFF2-40B4-BE49-F238E27FC236}">
                <a16:creationId xmlns:a16="http://schemas.microsoft.com/office/drawing/2014/main" id="{DDB00AF4-E9C2-6AC1-FA61-13E8465AFDC8}"/>
              </a:ext>
            </a:extLst>
          </p:cNvPr>
          <p:cNvSpPr/>
          <p:nvPr/>
        </p:nvSpPr>
        <p:spPr bwMode="auto">
          <a:xfrm>
            <a:off x="237367" y="4136764"/>
            <a:ext cx="4619936" cy="4246174"/>
          </a:xfrm>
          <a:prstGeom prst="rect">
            <a:avLst/>
          </a:prstGeom>
          <a:solidFill>
            <a:schemeClr val="bg1"/>
          </a:solidFill>
          <a:ln w="12700" cap="flat" cmpd="sng" algn="ctr">
            <a:solidFill>
              <a:srgbClr val="1B6B6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400" b="1" dirty="0">
                <a:solidFill>
                  <a:srgbClr val="1B6B61"/>
                </a:solidFill>
                <a:latin typeface="Segoe UI" panose="020B0502040204020203" pitchFamily="34" charset="0"/>
                <a:ea typeface="ヒラギノ角ゴ ProN W3" charset="0"/>
                <a:cs typeface="Segoe UI" panose="020B0502040204020203" pitchFamily="34" charset="0"/>
                <a:sym typeface="Arial" charset="0"/>
              </a:rPr>
              <a:t>WHY IS IT IMPORTANT?</a:t>
            </a:r>
          </a:p>
          <a:p>
            <a:pPr marL="285750" indent="-285750">
              <a:spcAft>
                <a:spcPts val="600"/>
              </a:spcAft>
              <a:buFont typeface="Arial" panose="020B0604020202020204" pitchFamily="34" charset="0"/>
              <a:buChar char="•"/>
            </a:pPr>
            <a:r>
              <a:rPr lang="en-GB" sz="1900" dirty="0">
                <a:solidFill>
                  <a:srgbClr val="000000"/>
                </a:solidFill>
                <a:latin typeface="Calibri"/>
                <a:ea typeface="Calibri"/>
                <a:cs typeface="Calibri"/>
              </a:rPr>
              <a:t>Barnet communities have become more diverse over time (Source: Barnet JSNA)</a:t>
            </a:r>
            <a:endParaRPr lang="en-GB" sz="1900" dirty="0">
              <a:solidFill>
                <a:srgbClr val="000000"/>
              </a:solidFill>
              <a:latin typeface="Segoe UI"/>
              <a:ea typeface="ヒラギノ角ゴ ProN W3"/>
              <a:cs typeface="Calibri"/>
            </a:endParaRPr>
          </a:p>
          <a:p>
            <a:pPr marL="285750" indent="-285750">
              <a:spcAft>
                <a:spcPts val="600"/>
              </a:spcAft>
              <a:buFont typeface="Arial" panose="020B0604020202020204" pitchFamily="34" charset="0"/>
              <a:buChar char="•"/>
            </a:pPr>
            <a:r>
              <a:rPr lang="en-GB" sz="1900" dirty="0">
                <a:solidFill>
                  <a:srgbClr val="000000"/>
                </a:solidFill>
                <a:latin typeface="Segoe UI"/>
                <a:ea typeface="ヒラギノ角ゴ ProN W3"/>
                <a:cs typeface="Calibri"/>
              </a:rPr>
              <a:t>The </a:t>
            </a:r>
            <a:r>
              <a:rPr lang="en-GB" sz="1900" dirty="0">
                <a:solidFill>
                  <a:srgbClr val="000000"/>
                </a:solidFill>
                <a:latin typeface="Calibri"/>
                <a:ea typeface="Calibri"/>
                <a:cs typeface="Calibri"/>
              </a:rPr>
              <a:t>Performance Quality Assurance subgroup of the Safeguarding Adults Board regularly reviews performance information from organisations on safeguarding</a:t>
            </a:r>
            <a:endParaRPr lang="en-GB"/>
          </a:p>
          <a:p>
            <a:pPr marL="285750" indent="-285750">
              <a:spcAft>
                <a:spcPts val="600"/>
              </a:spcAft>
              <a:buFont typeface="Arial" panose="020B0604020202020204" pitchFamily="34" charset="0"/>
              <a:buChar char="•"/>
            </a:pPr>
            <a:r>
              <a:rPr lang="en-GB" sz="1900" dirty="0">
                <a:solidFill>
                  <a:srgbClr val="000000"/>
                </a:solidFill>
                <a:latin typeface="Calibri"/>
                <a:ea typeface="Calibri"/>
                <a:cs typeface="Calibri"/>
              </a:rPr>
              <a:t>However, there was a gap identified in this area around community knowledge and confidence in this area, which this project would provide</a:t>
            </a:r>
          </a:p>
          <a:p>
            <a:pPr marL="285750" indent="-285750">
              <a:spcAft>
                <a:spcPts val="600"/>
              </a:spcAft>
              <a:buFont typeface="Arial" panose="020B0604020202020204" pitchFamily="34" charset="0"/>
              <a:buChar char="•"/>
            </a:pPr>
            <a:endParaRPr lang="en-GB" sz="1900" dirty="0">
              <a:solidFill>
                <a:srgbClr val="000000"/>
              </a:solidFill>
              <a:latin typeface="Calibri"/>
              <a:ea typeface="Calibri"/>
              <a:cs typeface="Calibri"/>
            </a:endParaRPr>
          </a:p>
          <a:p>
            <a:pPr marL="285750" indent="-285750">
              <a:spcAft>
                <a:spcPts val="600"/>
              </a:spcAft>
              <a:buFont typeface="Arial" panose="020B0604020202020204" pitchFamily="34" charset="0"/>
              <a:buChar char="•"/>
            </a:pPr>
            <a:endParaRPr lang="en-GB" sz="1900" dirty="0">
              <a:solidFill>
                <a:srgbClr val="000000"/>
              </a:solidFill>
              <a:latin typeface="Segoe UI"/>
              <a:ea typeface="ヒラギノ角ゴ ProN W3"/>
              <a:cs typeface="Calibri"/>
            </a:endParaRPr>
          </a:p>
          <a:p>
            <a:pPr marL="285750" indent="-285750">
              <a:spcAft>
                <a:spcPts val="600"/>
              </a:spcAft>
              <a:buFont typeface="Arial" panose="020B0604020202020204" pitchFamily="34" charset="0"/>
              <a:buChar char="•"/>
            </a:pPr>
            <a:endParaRPr lang="en-GB" sz="1900" dirty="0">
              <a:solidFill>
                <a:srgbClr val="000000"/>
              </a:solidFill>
              <a:latin typeface="Segoe UI"/>
              <a:ea typeface="ヒラギノ角ゴ ProN W3"/>
              <a:cs typeface="Calibri"/>
            </a:endParaRPr>
          </a:p>
        </p:txBody>
      </p:sp>
      <p:sp>
        <p:nvSpPr>
          <p:cNvPr id="9" name="Rectangle 8">
            <a:extLst>
              <a:ext uri="{FF2B5EF4-FFF2-40B4-BE49-F238E27FC236}">
                <a16:creationId xmlns:a16="http://schemas.microsoft.com/office/drawing/2014/main" id="{FF039E1C-F7F8-5A50-EB14-55223DE6E4A8}"/>
              </a:ext>
            </a:extLst>
          </p:cNvPr>
          <p:cNvSpPr/>
          <p:nvPr/>
        </p:nvSpPr>
        <p:spPr bwMode="auto">
          <a:xfrm>
            <a:off x="5008068" y="3940171"/>
            <a:ext cx="5823393" cy="4442767"/>
          </a:xfrm>
          <a:prstGeom prst="rect">
            <a:avLst/>
          </a:prstGeom>
          <a:solidFill>
            <a:srgbClr val="24908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GB" sz="2400" b="1" dirty="0">
                <a:solidFill>
                  <a:schemeClr val="bg1"/>
                </a:solidFill>
                <a:latin typeface="Segoe UI"/>
                <a:ea typeface="ヒラギノ角ゴ ProN W3"/>
                <a:cs typeface="Segoe UI"/>
              </a:rPr>
              <a:t>WHAT HAVE WE LEARNT?</a:t>
            </a:r>
          </a:p>
          <a:p>
            <a:pPr>
              <a:spcAft>
                <a:spcPts val="600"/>
              </a:spcAft>
            </a:pPr>
            <a:r>
              <a:rPr lang="en-GB" sz="1900" dirty="0">
                <a:solidFill>
                  <a:schemeClr val="bg1"/>
                </a:solidFill>
                <a:latin typeface="Segoe UI"/>
                <a:ea typeface="ヒラギノ角ゴ ProN W3"/>
                <a:cs typeface="Segoe UI"/>
              </a:rPr>
              <a:t>Through the focus groups and survey, we have found a variety of different aspects:</a:t>
            </a:r>
          </a:p>
          <a:p>
            <a:pPr marL="342900" indent="-342900">
              <a:spcAft>
                <a:spcPts val="600"/>
              </a:spcAft>
              <a:buFont typeface="Arial" panose="020B0604020202020204" pitchFamily="34" charset="0"/>
              <a:buChar char="•"/>
            </a:pPr>
            <a:r>
              <a:rPr lang="en-GB" sz="1900" dirty="0">
                <a:solidFill>
                  <a:schemeClr val="bg1"/>
                </a:solidFill>
                <a:latin typeface="Segoe UI"/>
                <a:ea typeface="ヒラギノ角ゴ ProN W3"/>
                <a:cs typeface="Segoe UI"/>
              </a:rPr>
              <a:t>The term safeguarding did not always have an equivalent in other languages or cultures</a:t>
            </a:r>
          </a:p>
          <a:p>
            <a:pPr marL="342900" indent="-342900">
              <a:spcAft>
                <a:spcPts val="600"/>
              </a:spcAft>
              <a:buFont typeface="Arial" panose="020B0604020202020204" pitchFamily="34" charset="0"/>
              <a:buChar char="•"/>
            </a:pPr>
            <a:r>
              <a:rPr lang="en-GB" sz="1900" dirty="0">
                <a:solidFill>
                  <a:schemeClr val="bg1"/>
                </a:solidFill>
                <a:latin typeface="Segoe UI"/>
                <a:ea typeface="ヒラギノ角ゴ ProN W3"/>
                <a:cs typeface="Segoe UI"/>
              </a:rPr>
              <a:t>Differing attitudes as to whether people feel comfortable in reporting safeguarding issues.</a:t>
            </a:r>
          </a:p>
          <a:p>
            <a:pPr marL="342900" indent="-342900">
              <a:spcAft>
                <a:spcPts val="600"/>
              </a:spcAft>
              <a:buFont typeface="Arial" panose="020B0604020202020204" pitchFamily="34" charset="0"/>
              <a:buChar char="•"/>
            </a:pPr>
            <a:r>
              <a:rPr lang="en-GB" sz="1900" dirty="0">
                <a:solidFill>
                  <a:schemeClr val="bg1"/>
                </a:solidFill>
                <a:latin typeface="Segoe UI"/>
                <a:ea typeface="ヒラギノ角ゴ ProN W3"/>
                <a:cs typeface="Segoe UI"/>
              </a:rPr>
              <a:t>Barnet Mencap group identified that they wanted more information about preventing financial abuse</a:t>
            </a:r>
          </a:p>
          <a:p>
            <a:pPr marL="342900" indent="-342900">
              <a:spcAft>
                <a:spcPts val="600"/>
              </a:spcAft>
              <a:buFont typeface="Arial" panose="020B0604020202020204" pitchFamily="34" charset="0"/>
              <a:buChar char="•"/>
            </a:pPr>
            <a:r>
              <a:rPr lang="en-GB" sz="1900" dirty="0">
                <a:solidFill>
                  <a:schemeClr val="bg1"/>
                </a:solidFill>
                <a:latin typeface="Segoe UI"/>
                <a:ea typeface="ヒラギノ角ゴ ProN W3"/>
                <a:cs typeface="Segoe UI"/>
              </a:rPr>
              <a:t>Suggestion on </a:t>
            </a:r>
            <a:r>
              <a:rPr lang="en-GB" sz="1900" dirty="0">
                <a:solidFill>
                  <a:schemeClr val="bg1"/>
                </a:solidFill>
                <a:latin typeface="Arial"/>
                <a:ea typeface="ヒラギノ角ゴ ProN W3"/>
                <a:cs typeface="Arial"/>
              </a:rPr>
              <a:t>develop a codeword which could be used in local shops which could be used to alert people that an individual needed help</a:t>
            </a:r>
            <a:endParaRPr lang="en-GB" sz="1900" dirty="0" err="1">
              <a:solidFill>
                <a:schemeClr val="bg1"/>
              </a:solidFill>
              <a:latin typeface="Segoe UI"/>
              <a:ea typeface="ヒラギノ角ゴ ProN W3"/>
              <a:cs typeface="Segoe UI"/>
            </a:endParaRPr>
          </a:p>
        </p:txBody>
      </p:sp>
      <p:sp>
        <p:nvSpPr>
          <p:cNvPr id="10" name="Rectangle 9">
            <a:extLst>
              <a:ext uri="{FF2B5EF4-FFF2-40B4-BE49-F238E27FC236}">
                <a16:creationId xmlns:a16="http://schemas.microsoft.com/office/drawing/2014/main" id="{FC474A13-3E34-3164-A1F9-52DB8384CE0E}"/>
              </a:ext>
            </a:extLst>
          </p:cNvPr>
          <p:cNvSpPr/>
          <p:nvPr/>
        </p:nvSpPr>
        <p:spPr bwMode="auto">
          <a:xfrm>
            <a:off x="10906843" y="1745399"/>
            <a:ext cx="6249093" cy="5797178"/>
          </a:xfrm>
          <a:prstGeom prst="rect">
            <a:avLst/>
          </a:prstGeom>
          <a:solidFill>
            <a:schemeClr val="bg1"/>
          </a:solidFill>
          <a:ln w="12700" cap="flat" cmpd="sng" algn="ctr">
            <a:solidFill>
              <a:srgbClr val="1B6B6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GB" sz="2400" b="1" i="0" u="none" strike="noStrike" cap="none" normalizeH="0" baseline="0" dirty="0">
                <a:ln>
                  <a:noFill/>
                </a:ln>
                <a:solidFill>
                  <a:srgbClr val="1B6B61"/>
                </a:solidFill>
                <a:effectLst/>
                <a:latin typeface="Segoe UI" panose="020B0502040204020203" pitchFamily="34" charset="0"/>
                <a:ea typeface="ヒラギノ角ゴ ProN W3" charset="0"/>
                <a:cs typeface="Segoe UI" panose="020B0502040204020203" pitchFamily="34" charset="0"/>
                <a:sym typeface="Arial" charset="0"/>
              </a:rPr>
              <a:t>WHAT HAS BEEN ITS IMPACT?</a:t>
            </a:r>
          </a:p>
          <a:p>
            <a:pPr marL="342900" indent="-342900">
              <a:buFont typeface="Arial" panose="020B0604020202020204" pitchFamily="34" charset="0"/>
              <a:buChar char="•"/>
            </a:pPr>
            <a:r>
              <a:rPr lang="en-GB" sz="1900" dirty="0">
                <a:solidFill>
                  <a:schemeClr val="tx2"/>
                </a:solidFill>
                <a:latin typeface="Segoe UI" panose="020B0502040204020203" pitchFamily="34" charset="0"/>
                <a:ea typeface="ヒラギノ角ゴ ProN W3"/>
                <a:cs typeface="Segoe UI" panose="020B0502040204020203" pitchFamily="34" charset="0"/>
              </a:rPr>
              <a:t>57 participants took part in the focus groups undertaken by CB Plus, plus 30 individuals/organisations filled in the online survey</a:t>
            </a:r>
          </a:p>
          <a:p>
            <a:pPr marL="342900" indent="-342900">
              <a:buFont typeface="Arial" panose="020B0604020202020204" pitchFamily="34" charset="0"/>
              <a:buChar char="•"/>
            </a:pPr>
            <a:r>
              <a:rPr lang="en-GB" sz="1900" dirty="0">
                <a:solidFill>
                  <a:schemeClr val="tx2"/>
                </a:solidFill>
                <a:latin typeface="Segoe UI" panose="020B0502040204020203" pitchFamily="34" charset="0"/>
                <a:ea typeface="ヒラギノ角ゴ ProN W3"/>
                <a:cs typeface="Segoe UI" panose="020B0502040204020203" pitchFamily="34" charset="0"/>
              </a:rPr>
              <a:t>CB Plus also raised the profile of Safeguarding through local community events. The programme was promoted through several community events including Hub Connections, Mental Health Awareness Day, Purple Tuesday, and Black History Month. </a:t>
            </a:r>
          </a:p>
          <a:p>
            <a:pPr marL="342900" indent="-342900">
              <a:buFont typeface="Arial" panose="020B0604020202020204" pitchFamily="34" charset="0"/>
              <a:buChar char="•"/>
            </a:pPr>
            <a:r>
              <a:rPr lang="en-GB" sz="1900" dirty="0">
                <a:solidFill>
                  <a:schemeClr val="tx2"/>
                </a:solidFill>
                <a:latin typeface="Segoe UI" panose="020B0502040204020203" pitchFamily="34" charset="0"/>
                <a:ea typeface="ヒラギノ角ゴ ProN W3"/>
                <a:cs typeface="Segoe UI" panose="020B0502040204020203" pitchFamily="34" charset="0"/>
              </a:rPr>
              <a:t>Approximately 800 people attended the events held at Brent Cross, Meritage Centre, and Burnt Oak Leisure Centre, and 500+ organisations have been reached via outreach events</a:t>
            </a:r>
          </a:p>
          <a:p>
            <a:pPr marL="342900" indent="-342900">
              <a:buFont typeface="Arial" panose="020B0604020202020204" pitchFamily="34" charset="0"/>
              <a:buChar char="•"/>
            </a:pPr>
            <a:r>
              <a:rPr lang="en-GB" sz="1900" dirty="0">
                <a:solidFill>
                  <a:schemeClr val="tx2"/>
                </a:solidFill>
                <a:latin typeface="Segoe UI" panose="020B0502040204020203" pitchFamily="34" charset="0"/>
                <a:ea typeface="ヒラギノ角ゴ ProN W3"/>
                <a:cs typeface="Segoe UI" panose="020B0502040204020203" pitchFamily="34" charset="0"/>
              </a:rPr>
              <a:t>Online video explainer has been produced for use in future events -</a:t>
            </a:r>
            <a:r>
              <a:rPr lang="en-GB" sz="18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3"/>
              </a:rPr>
              <a:t>CB Plus Safeguarding Video V2</a:t>
            </a: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GB" sz="1900" dirty="0">
                <a:solidFill>
                  <a:schemeClr val="tx2"/>
                </a:solidFill>
                <a:latin typeface="Segoe UI" panose="020B0502040204020203" pitchFamily="34" charset="0"/>
                <a:ea typeface="ヒラギノ角ゴ ProN W3"/>
                <a:cs typeface="Segoe UI" panose="020B0502040204020203" pitchFamily="34" charset="0"/>
              </a:rPr>
              <a:t>Next steps identified in the research have </a:t>
            </a:r>
            <a:r>
              <a:rPr lang="en-GB" sz="19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been included in the BSAB work plan and assigned to two sub-groups for action</a:t>
            </a:r>
            <a:endParaRPr lang="en-GB" sz="1900" dirty="0">
              <a:solidFill>
                <a:schemeClr val="tx2"/>
              </a:solidFill>
              <a:latin typeface="Segoe UI" panose="020B0502040204020203" pitchFamily="34" charset="0"/>
              <a:ea typeface="ヒラギノ角ゴ ProN W3" charset="0"/>
              <a:cs typeface="Segoe UI" panose="020B0502040204020203" pitchFamily="34" charset="0"/>
            </a:endParaRPr>
          </a:p>
        </p:txBody>
      </p:sp>
      <p:sp>
        <p:nvSpPr>
          <p:cNvPr id="11" name="Rectangle 10">
            <a:extLst>
              <a:ext uri="{FF2B5EF4-FFF2-40B4-BE49-F238E27FC236}">
                <a16:creationId xmlns:a16="http://schemas.microsoft.com/office/drawing/2014/main" id="{20514B3B-7BFF-DC4F-8783-C0814CAA2A4E}"/>
              </a:ext>
            </a:extLst>
          </p:cNvPr>
          <p:cNvSpPr/>
          <p:nvPr/>
        </p:nvSpPr>
        <p:spPr bwMode="auto">
          <a:xfrm>
            <a:off x="239260" y="959132"/>
            <a:ext cx="10592201" cy="2913538"/>
          </a:xfrm>
          <a:prstGeom prst="rect">
            <a:avLst/>
          </a:prstGeom>
          <a:solidFill>
            <a:srgbClr val="24908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GB" sz="2400" b="1" dirty="0">
                <a:solidFill>
                  <a:schemeClr val="bg1"/>
                </a:solidFill>
                <a:latin typeface="Segoe UI"/>
                <a:ea typeface="ヒラギノ角ゴ ProN W3"/>
                <a:cs typeface="Segoe UI"/>
                <a:sym typeface="Arial" charset="0"/>
              </a:rPr>
              <a:t>WHAT DID THE PROJECT DO?</a:t>
            </a:r>
            <a:endParaRPr lang="en-GB" sz="2400" b="1" dirty="0">
              <a:solidFill>
                <a:schemeClr val="bg1"/>
              </a:solidFill>
              <a:latin typeface="Segoe UI"/>
              <a:ea typeface="ヒラギノ角ゴ ProN W3"/>
              <a:cs typeface="Segoe UI"/>
            </a:endParaRPr>
          </a:p>
          <a:p>
            <a:pPr marL="342900" indent="-342900">
              <a:buFont typeface="Arial"/>
              <a:buChar char="•"/>
            </a:pPr>
            <a:r>
              <a:rPr lang="en-GB" sz="1900" dirty="0">
                <a:solidFill>
                  <a:schemeClr val="bg1"/>
                </a:solidFill>
                <a:latin typeface="Segoe UI"/>
                <a:ea typeface="Calibri"/>
                <a:cs typeface="Calibri"/>
                <a:sym typeface="Arial" charset="0"/>
              </a:rPr>
              <a:t>The project aimed to promote understanding</a:t>
            </a:r>
            <a:r>
              <a:rPr lang="en-GB" sz="1900" dirty="0">
                <a:solidFill>
                  <a:schemeClr val="bg1"/>
                </a:solidFill>
                <a:latin typeface="Segoe UI"/>
                <a:ea typeface="Calibri"/>
                <a:cs typeface="Calibri"/>
              </a:rPr>
              <a:t> about safeguarding amongst Barnet’s diverse communities </a:t>
            </a:r>
          </a:p>
          <a:p>
            <a:pPr marL="342900" indent="-342900">
              <a:buFont typeface="Arial"/>
              <a:buChar char="•"/>
            </a:pPr>
            <a:r>
              <a:rPr lang="en-GB" sz="1900" dirty="0">
                <a:solidFill>
                  <a:schemeClr val="bg1"/>
                </a:solidFill>
                <a:latin typeface="Segoe UI"/>
                <a:ea typeface="Calibri"/>
                <a:cs typeface="Calibri"/>
              </a:rPr>
              <a:t>Led by a task group sitting under the Barnet Safeguarding Adults Board, the project delivered: </a:t>
            </a:r>
            <a:endParaRPr lang="en-GB" dirty="0">
              <a:solidFill>
                <a:schemeClr val="bg1"/>
              </a:solidFill>
              <a:cs typeface="Arial" panose="020B0604020202020204" pitchFamily="34" charset="0"/>
            </a:endParaRPr>
          </a:p>
          <a:p>
            <a:pPr marL="800100" lvl="1" indent="-342900">
              <a:buFont typeface="Courier New"/>
              <a:buChar char="o"/>
            </a:pPr>
            <a:r>
              <a:rPr lang="en-GB" sz="1900" dirty="0">
                <a:solidFill>
                  <a:schemeClr val="bg1"/>
                </a:solidFill>
                <a:latin typeface="Segoe UI"/>
                <a:ea typeface="Calibri"/>
                <a:cs typeface="Calibri"/>
              </a:rPr>
              <a:t>Initial engagement programme consisting of focus groups, face-to-face conversations, social media campaign, survey to scope understanding. This focussed on working with residents and community groups working with protected and/or at-risk users</a:t>
            </a:r>
          </a:p>
          <a:p>
            <a:pPr marL="800100" lvl="1" indent="-342900">
              <a:buFont typeface="Courier New"/>
              <a:buChar char="o"/>
            </a:pPr>
            <a:r>
              <a:rPr lang="en-GB" sz="1900" dirty="0">
                <a:solidFill>
                  <a:schemeClr val="bg1"/>
                </a:solidFill>
                <a:latin typeface="Segoe UI"/>
                <a:ea typeface="Calibri"/>
                <a:cs typeface="Calibri"/>
              </a:rPr>
              <a:t>Deliver a community safeguarding information for people and organisations on how to effectively safeguard adults</a:t>
            </a:r>
          </a:p>
          <a:p>
            <a:endParaRPr lang="en-GB" sz="1900" dirty="0">
              <a:solidFill>
                <a:schemeClr val="bg1"/>
              </a:solidFill>
              <a:latin typeface="Segoe UI"/>
              <a:ea typeface="Calibri"/>
              <a:cs typeface="Calibri"/>
            </a:endParaRPr>
          </a:p>
          <a:p>
            <a:pPr marL="342900" indent="-342900">
              <a:buFont typeface="Arial"/>
              <a:buChar char="•"/>
            </a:pPr>
            <a:endParaRPr lang="en-GB" sz="1900" dirty="0">
              <a:solidFill>
                <a:schemeClr val="bg1"/>
              </a:solidFill>
              <a:latin typeface="Segoe UI"/>
              <a:ea typeface="Calibri"/>
              <a:cs typeface="Calibri"/>
            </a:endParaRPr>
          </a:p>
          <a:p>
            <a:pPr marL="342900" indent="-342900">
              <a:buFont typeface="Arial"/>
              <a:buChar char="•"/>
            </a:pPr>
            <a:endParaRPr lang="en-GB" sz="1900" dirty="0">
              <a:solidFill>
                <a:schemeClr val="bg1"/>
              </a:solidFill>
              <a:latin typeface="Segoe UI"/>
              <a:ea typeface="ヒラギノ角ゴ ProN W3"/>
              <a:cs typeface="Calibri"/>
            </a:endParaRPr>
          </a:p>
        </p:txBody>
      </p:sp>
      <p:sp>
        <p:nvSpPr>
          <p:cNvPr id="12" name="Rectangle 11">
            <a:extLst>
              <a:ext uri="{FF2B5EF4-FFF2-40B4-BE49-F238E27FC236}">
                <a16:creationId xmlns:a16="http://schemas.microsoft.com/office/drawing/2014/main" id="{FE3A70E8-DC6D-6010-6094-368A36F80F18}"/>
              </a:ext>
            </a:extLst>
          </p:cNvPr>
          <p:cNvSpPr/>
          <p:nvPr/>
        </p:nvSpPr>
        <p:spPr bwMode="auto">
          <a:xfrm>
            <a:off x="10982226" y="7673009"/>
            <a:ext cx="6098328" cy="1046086"/>
          </a:xfrm>
          <a:prstGeom prst="rect">
            <a:avLst/>
          </a:prstGeom>
          <a:solidFill>
            <a:schemeClr val="bg1"/>
          </a:solidFill>
          <a:ln w="12700" cap="flat" cmpd="sng" algn="ctr">
            <a:solidFill>
              <a:srgbClr val="1B6B6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lang="en-GB" sz="2400" b="1" dirty="0">
                <a:solidFill>
                  <a:srgbClr val="000000"/>
                </a:solidFill>
                <a:latin typeface="Segoe UI" panose="020B0502040204020203" pitchFamily="34" charset="0"/>
                <a:ea typeface="ヒラギノ角ゴ ProN W3" charset="0"/>
                <a:cs typeface="Segoe UI" panose="020B0502040204020203" pitchFamily="34" charset="0"/>
                <a:sym typeface="Arial" charset="0"/>
              </a:rPr>
              <a:t>Project Lead:</a:t>
            </a:r>
          </a:p>
          <a:p>
            <a:r>
              <a:rPr lang="en-GB" sz="1900" b="1" dirty="0">
                <a:solidFill>
                  <a:srgbClr val="000000"/>
                </a:solidFill>
                <a:latin typeface="Segoe UI"/>
                <a:ea typeface="ヒラギノ角ゴ ProN W3"/>
                <a:cs typeface="Segoe UI"/>
              </a:rPr>
              <a:t>Joyce Mbewe, </a:t>
            </a:r>
            <a:r>
              <a:rPr lang="en-GB" sz="1900" b="1" dirty="0">
                <a:solidFill>
                  <a:srgbClr val="000000"/>
                </a:solidFill>
                <a:latin typeface="Arial"/>
                <a:ea typeface="ヒラギノ角ゴ ProN W3"/>
                <a:cs typeface="Arial"/>
              </a:rPr>
              <a:t>Safeguarding Adults Board Business Manager, </a:t>
            </a:r>
            <a:r>
              <a:rPr lang="en-GB" sz="1900" b="1" dirty="0">
                <a:solidFill>
                  <a:srgbClr val="000000"/>
                </a:solidFill>
                <a:latin typeface="Arial"/>
                <a:ea typeface="ヒラギノ角ゴ ProN W3"/>
                <a:cs typeface="Arial"/>
                <a:hlinkClick r:id="rId4"/>
              </a:rPr>
              <a:t>joyce.mbewe@barnet.gov.uk</a:t>
            </a:r>
            <a:r>
              <a:rPr lang="en-GB" sz="1900" b="1" dirty="0">
                <a:solidFill>
                  <a:srgbClr val="000000"/>
                </a:solidFill>
                <a:latin typeface="Arial"/>
                <a:ea typeface="ヒラギノ角ゴ ProN W3"/>
                <a:cs typeface="Arial"/>
              </a:rPr>
              <a:t>  </a:t>
            </a:r>
            <a:endParaRPr lang="en-GB" dirty="0">
              <a:solidFill>
                <a:srgbClr val="000000"/>
              </a:solidFill>
            </a:endParaRPr>
          </a:p>
          <a:p>
            <a:endParaRPr lang="en-GB" sz="2400" b="1" dirty="0">
              <a:solidFill>
                <a:srgbClr val="000000"/>
              </a:solidFill>
              <a:latin typeface="Segoe UI" panose="020B0502040204020203" pitchFamily="34" charset="0"/>
              <a:ea typeface="ヒラギノ角ゴ ProN W3" charset="0"/>
              <a:cs typeface="Segoe UI" panose="020B0502040204020203" pitchFamily="34" charset="0"/>
            </a:endParaRPr>
          </a:p>
        </p:txBody>
      </p:sp>
      <p:pic>
        <p:nvPicPr>
          <p:cNvPr id="3" name="Picture 2" descr="A fingerprint on a purple background&#10;&#10;Description automatically generated">
            <a:extLst>
              <a:ext uri="{FF2B5EF4-FFF2-40B4-BE49-F238E27FC236}">
                <a16:creationId xmlns:a16="http://schemas.microsoft.com/office/drawing/2014/main" id="{90B903FA-3D2B-76A2-49A1-6D560C619CB8}"/>
              </a:ext>
            </a:extLst>
          </p:cNvPr>
          <p:cNvPicPr>
            <a:picLocks noChangeAspect="1"/>
          </p:cNvPicPr>
          <p:nvPr/>
        </p:nvPicPr>
        <p:blipFill>
          <a:blip r:embed="rId5"/>
          <a:stretch>
            <a:fillRect/>
          </a:stretch>
        </p:blipFill>
        <p:spPr>
          <a:xfrm>
            <a:off x="14175466" y="44305"/>
            <a:ext cx="2980470" cy="1614968"/>
          </a:xfrm>
          <a:prstGeom prst="rect">
            <a:avLst/>
          </a:prstGeom>
        </p:spPr>
      </p:pic>
      <p:pic>
        <p:nvPicPr>
          <p:cNvPr id="4" name="Picture 3">
            <a:extLst>
              <a:ext uri="{FF2B5EF4-FFF2-40B4-BE49-F238E27FC236}">
                <a16:creationId xmlns:a16="http://schemas.microsoft.com/office/drawing/2014/main" id="{F83BA2EF-E7FD-C1AC-67F3-1A7FA7A52B95}"/>
              </a:ext>
            </a:extLst>
          </p:cNvPr>
          <p:cNvPicPr>
            <a:picLocks noChangeAspect="1"/>
          </p:cNvPicPr>
          <p:nvPr/>
        </p:nvPicPr>
        <p:blipFill>
          <a:blip r:embed="rId6"/>
          <a:stretch>
            <a:fillRect/>
          </a:stretch>
        </p:blipFill>
        <p:spPr>
          <a:xfrm>
            <a:off x="12276049" y="0"/>
            <a:ext cx="1755340" cy="1755340"/>
          </a:xfrm>
          <a:prstGeom prst="rect">
            <a:avLst/>
          </a:prstGeom>
        </p:spPr>
      </p:pic>
    </p:spTree>
    <p:extLst>
      <p:ext uri="{BB962C8B-B14F-4D97-AF65-F5344CB8AC3E}">
        <p14:creationId xmlns:p14="http://schemas.microsoft.com/office/powerpoint/2010/main" val="3985797490"/>
      </p:ext>
    </p:extLst>
  </p:cSld>
  <p:clrMapOvr>
    <a:masterClrMapping/>
  </p:clrMapOvr>
  <p:transition/>
</p:sld>
</file>

<file path=ppt/theme/theme1.xml><?xml version="1.0" encoding="utf-8"?>
<a:theme xmlns:a="http://schemas.openxmlformats.org/drawingml/2006/main" name="Barnet Introdution">
  <a:themeElements>
    <a:clrScheme name="">
      <a:dk1>
        <a:srgbClr val="636363"/>
      </a:dk1>
      <a:lt1>
        <a:srgbClr val="FFFFFF"/>
      </a:lt1>
      <a:dk2>
        <a:srgbClr val="000000"/>
      </a:dk2>
      <a:lt2>
        <a:srgbClr val="808080"/>
      </a:lt2>
      <a:accent1>
        <a:srgbClr val="8EAE20"/>
      </a:accent1>
      <a:accent2>
        <a:srgbClr val="333399"/>
      </a:accent2>
      <a:accent3>
        <a:srgbClr val="FFFFFF"/>
      </a:accent3>
      <a:accent4>
        <a:srgbClr val="535353"/>
      </a:accent4>
      <a:accent5>
        <a:srgbClr val="C6D3AB"/>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EAE20"/>
        </a:solidFill>
        <a:ln w="12700" cap="flat" cmpd="sng" algn="ctr">
          <a:solidFill>
            <a:srgbClr val="6363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8EAE20"/>
        </a:solidFill>
        <a:ln w="12700" cap="flat" cmpd="sng" algn="ctr">
          <a:solidFill>
            <a:srgbClr val="6363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defRPr>
        </a:defPPr>
      </a:lstStyle>
    </a:lnDef>
  </a:objectDefaults>
  <a:extraClrSchemeLst>
    <a:extraClrScheme>
      <a:clrScheme name="Barnet Introdu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a237152-8ee9-4c8b-834a-60d5d5cb0d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B32C725143FC45B619D1DF6C365A2F" ma:contentTypeVersion="16" ma:contentTypeDescription="Create a new document." ma:contentTypeScope="" ma:versionID="96d72868fa38275f8329827fe4a775f1">
  <xsd:schema xmlns:xsd="http://www.w3.org/2001/XMLSchema" xmlns:xs="http://www.w3.org/2001/XMLSchema" xmlns:p="http://schemas.microsoft.com/office/2006/metadata/properties" xmlns:ns3="fa237152-8ee9-4c8b-834a-60d5d5cb0d59" xmlns:ns4="589e188c-a26e-41c2-8ac4-3af81720babf" targetNamespace="http://schemas.microsoft.com/office/2006/metadata/properties" ma:root="true" ma:fieldsID="191397858829c5393bd0c2184205e8c2" ns3:_="" ns4:_="">
    <xsd:import namespace="fa237152-8ee9-4c8b-834a-60d5d5cb0d59"/>
    <xsd:import namespace="589e188c-a26e-41c2-8ac4-3af81720ba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37152-8ee9-4c8b-834a-60d5d5cb0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9e188c-a26e-41c2-8ac4-3af81720ba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A9BE31-4CA9-489C-9B92-8C20F35AEAF3}">
  <ds:schemaRefs>
    <ds:schemaRef ds:uri="http://schemas.microsoft.com/sharepoint/v3/contenttype/forms"/>
  </ds:schemaRefs>
</ds:datastoreItem>
</file>

<file path=customXml/itemProps2.xml><?xml version="1.0" encoding="utf-8"?>
<ds:datastoreItem xmlns:ds="http://schemas.openxmlformats.org/officeDocument/2006/customXml" ds:itemID="{F785259F-F179-43E3-9FB1-DECCA5EBE11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a237152-8ee9-4c8b-834a-60d5d5cb0d59"/>
    <ds:schemaRef ds:uri="http://purl.org/dc/elements/1.1/"/>
    <ds:schemaRef ds:uri="http://schemas.microsoft.com/office/2006/metadata/properties"/>
    <ds:schemaRef ds:uri="589e188c-a26e-41c2-8ac4-3af81720babf"/>
    <ds:schemaRef ds:uri="http://www.w3.org/XML/1998/namespace"/>
  </ds:schemaRefs>
</ds:datastoreItem>
</file>

<file path=customXml/itemProps3.xml><?xml version="1.0" encoding="utf-8"?>
<ds:datastoreItem xmlns:ds="http://schemas.openxmlformats.org/officeDocument/2006/customXml" ds:itemID="{95B1A61D-0FDF-41D3-9838-25A8EA63F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37152-8ee9-4c8b-834a-60d5d5cb0d59"/>
    <ds:schemaRef ds:uri="589e188c-a26e-41c2-8ac4-3af81720b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cdf8477-5183-4317-8e8b-f69ff0053fb7}" enabled="1" method="Standard" siteId="{1ba468b9-1414-4675-be4f-53c478ad47bb}" removed="0"/>
</clbl:labelList>
</file>

<file path=docProps/app.xml><?xml version="1.0" encoding="utf-8"?>
<Properties xmlns="http://schemas.openxmlformats.org/officeDocument/2006/extended-properties" xmlns:vt="http://schemas.openxmlformats.org/officeDocument/2006/docPropsVTypes">
  <Template/>
  <TotalTime>635</TotalTime>
  <Words>398</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Arial-BoldMT</vt:lpstr>
      <vt:lpstr>Calibri</vt:lpstr>
      <vt:lpstr>Courier New</vt:lpstr>
      <vt:lpstr>Georgia</vt:lpstr>
      <vt:lpstr>Georgia-Bold</vt:lpstr>
      <vt:lpstr>Segoe UI</vt:lpstr>
      <vt:lpstr>Barnet Introdution</vt:lpstr>
      <vt:lpstr>Prevention Fund – Reframing Safeguarding (£20k)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Markey</dc:creator>
  <cp:lastModifiedBy>Mbewe, Joyce (LBB)</cp:lastModifiedBy>
  <cp:revision>826</cp:revision>
  <dcterms:modified xsi:type="dcterms:W3CDTF">2024-08-01T16:28:46Z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0x010100FCB32C725143FC45B619D1DF6C365A2F</vt:lpwstr>
  </property>
  <property fmtid="{D5CDD505-2E9C-101B-9397-08002B2CF9AE}" pid="4" name="MediaServiceImageTags">
    <vt:lpwstr/>
  </property>
</Properties>
</file>